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6" r:id="rId10"/>
    <p:sldId id="267" r:id="rId11"/>
    <p:sldId id="268" r:id="rId12"/>
    <p:sldId id="265" r:id="rId13"/>
    <p:sldId id="269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A738-2E8E-4AC6-8D97-4D03B0AC6F89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9AB9-8DBB-4C92-B112-4C893B73DF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164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A738-2E8E-4AC6-8D97-4D03B0AC6F89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9AB9-8DBB-4C92-B112-4C893B73DF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330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A738-2E8E-4AC6-8D97-4D03B0AC6F89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9AB9-8DBB-4C92-B112-4C893B73DF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588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A738-2E8E-4AC6-8D97-4D03B0AC6F89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9AB9-8DBB-4C92-B112-4C893B73DF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129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A738-2E8E-4AC6-8D97-4D03B0AC6F89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9AB9-8DBB-4C92-B112-4C893B73DF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90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A738-2E8E-4AC6-8D97-4D03B0AC6F89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9AB9-8DBB-4C92-B112-4C893B73DF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871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A738-2E8E-4AC6-8D97-4D03B0AC6F89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9AB9-8DBB-4C92-B112-4C893B73DF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556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A738-2E8E-4AC6-8D97-4D03B0AC6F89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9AB9-8DBB-4C92-B112-4C893B73DF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332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A738-2E8E-4AC6-8D97-4D03B0AC6F89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9AB9-8DBB-4C92-B112-4C893B73DF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417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A738-2E8E-4AC6-8D97-4D03B0AC6F89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9AB9-8DBB-4C92-B112-4C893B73DF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061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A738-2E8E-4AC6-8D97-4D03B0AC6F89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D9AB9-8DBB-4C92-B112-4C893B73DF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838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EA738-2E8E-4AC6-8D97-4D03B0AC6F89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D9AB9-8DBB-4C92-B112-4C893B73DF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298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studopedia.ru/12_113477_II-alfavitniy-spisok-terminov-i-ponyatiy.html" TargetMode="External"/><Relationship Id="rId2" Type="http://schemas.openxmlformats.org/officeDocument/2006/relationships/hyperlink" Target="http://www.bilimdinews.k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9337" y="349075"/>
            <a:ext cx="11686903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32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Эссе</a:t>
            </a:r>
            <a:r>
              <a:rPr lang="ru-RU" sz="28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 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литературное произведение небольшого объема, обычно прозаическое, свободной композиции. В отличие от сочинения  эссе трактует одну частную тему и передает 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«индивидуальные впечатления, суждения, соображения автора о той или иной проблеме, о том или ином событии или явлении»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(Словарь  литературоведческих терминов).   Эссе свойственно преобладание впечатлений, а не фактов, непринужденность, эмоциональность изложения, смешение речевых, стилистических пластов. Оно ориентируется на разговорную речь, которая обеспечивает  легкость,  доверительность обращения к читателю.  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эссе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дать мощный толчок работе воображения, которое рождает яркие образы, помогает дорисовывать знакомые характеры и явления и  вызывает эмоциональный отклик у читателя. </a:t>
            </a:r>
          </a:p>
          <a:p>
            <a:pPr indent="449580" algn="just"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Четкого определения у этого жанра нет. Об этом свидетельствуют толкования этого слова в различных справочниках.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7564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49752" y="196334"/>
            <a:ext cx="76997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Шкала перерасчёта балла за эссе на литературную тему</a:t>
            </a:r>
            <a:endParaRPr lang="ru-RU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6870" y="4937168"/>
            <a:ext cx="110424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Ученик, набравший менее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баллов, получает оценку «неудовлетворительно».</a:t>
            </a:r>
            <a:endParaRPr lang="ru-RU" sz="24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9967" y="719554"/>
            <a:ext cx="115562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Шкала пересчёта балла за эссе на литературную тему</a:t>
            </a:r>
          </a:p>
          <a:p>
            <a:pPr algn="ctr"/>
            <a:endParaRPr lang="ru-RU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0721081"/>
              </p:ext>
            </p:extLst>
          </p:nvPr>
        </p:nvGraphicFramePr>
        <p:xfrm>
          <a:off x="409305" y="719555"/>
          <a:ext cx="11347265" cy="1300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9453"/>
                <a:gridCol w="2269453"/>
                <a:gridCol w="2269453"/>
                <a:gridCol w="2269453"/>
                <a:gridCol w="2269453"/>
              </a:tblGrid>
              <a:tr h="43361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ОТМЕТКА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</a:t>
                      </a:r>
                      <a:endParaRPr lang="ru-RU" b="1" dirty="0"/>
                    </a:p>
                  </a:txBody>
                  <a:tcPr/>
                </a:tc>
              </a:tr>
              <a:tr h="43361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СОДЕРЖАНИЕ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0-3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4-6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7-8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9-10</a:t>
                      </a:r>
                      <a:endParaRPr lang="ru-RU" b="1" dirty="0"/>
                    </a:p>
                  </a:txBody>
                  <a:tcPr/>
                </a:tc>
              </a:tr>
              <a:tr h="43361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ГРАМОТНОСТЬ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0-2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3-4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5-6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7-8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823466" y="2289603"/>
            <a:ext cx="72910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Шкала перерасчёта балла за эссе на </a:t>
            </a:r>
            <a:r>
              <a:rPr lang="ru-RU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свободную тему</a:t>
            </a:r>
            <a:endParaRPr lang="ru-RU" sz="24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402901"/>
              </p:ext>
            </p:extLst>
          </p:nvPr>
        </p:nvGraphicFramePr>
        <p:xfrm>
          <a:off x="409305" y="3141675"/>
          <a:ext cx="11347265" cy="1300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9453"/>
                <a:gridCol w="2269453"/>
                <a:gridCol w="2269453"/>
                <a:gridCol w="2269453"/>
                <a:gridCol w="2269453"/>
              </a:tblGrid>
              <a:tr h="43361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ОТМЕТКА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</a:t>
                      </a:r>
                      <a:endParaRPr lang="ru-RU" b="1" dirty="0"/>
                    </a:p>
                  </a:txBody>
                  <a:tcPr/>
                </a:tc>
              </a:tr>
              <a:tr h="43361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СОДЕРЖАНИЕ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0-3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4-5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6-7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smtClean="0"/>
                        <a:t>8-9</a:t>
                      </a:r>
                      <a:endParaRPr lang="ru-RU" b="1" dirty="0"/>
                    </a:p>
                  </a:txBody>
                  <a:tcPr/>
                </a:tc>
              </a:tr>
              <a:tr h="433611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ГРАМОТНОСТЬ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0-2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3-4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5-6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7-8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365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669" y="188306"/>
            <a:ext cx="1192203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Темы литературных эссе </a:t>
            </a:r>
            <a:endParaRPr lang="ru-RU" b="1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Плоды «злонравия» 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Может ли быть человек быть «лишним»?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«Маленький человек» в каждом из нас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Нужно ли разрушать, чтобы строить новое?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Природа – мастерская или «храм»?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«Иди к униженным, иди к обиженным – там нужен ты!»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«Совесть, вставшая на дыбы»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Правда в смирении или бунте?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Женщина – «праведница»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Хорошо или плохо быть эгоистом?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«Порядочный химик в двадцать раз лучше поэта»?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«Человек - это звучит гордо»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Любовь – «романтизм, чепуха, гниль, художество»?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«Его врагом была пошлость»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«Береги честь смолоду»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Есть ли равенство в дружбе?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Женский идеал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Идеальный ум и практический ум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Душа, испорченная светом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«И дым отечества нам сладок и приятен»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«Мой друг, отчизне посвятим души прекрасные порывы»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Литература, пробуждающая «слезный дар»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«Живые» и «мертвые» души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Власть и насилие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Любовь «бескорыстная, самоотверженная, не ждущая награды» 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Примечание:</a:t>
            </a:r>
            <a:r>
              <a:rPr lang="ru-RU" sz="14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предложенные темы сознательно не привязаны к программным произведениям. Это дает ученику свободу в выборе литературного материала. 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051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3211" y="-365759"/>
            <a:ext cx="11861075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endParaRPr lang="ru-RU" sz="20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endParaRPr lang="ru-RU" sz="20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20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Эссе на свободные темы</a:t>
            </a:r>
            <a:endParaRPr lang="ru-RU" sz="2000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Легко ли быть молодым?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Победа за тем, в ком живет согласие?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«Сколько в человеке памяти, столько в нем и человека»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ошибках учатся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Литература выпрямляет душу?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Случай, который изменил мою жизнь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Человек, которым я восхищаюсь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Память сильнее времени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Нет Человека без прошлого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Есть совесть – есть человек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 все должники Родины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Цена и ценность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Дорога к счастью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«Огромное счастье любить и быть любимым»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 в ответе за тех, кого приручили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«Равнодушие – это паралич души»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Кино в моей жизни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«Моя семья – моя опора»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разрушает дружбу?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Конфликт между чувством и разумом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Книги уходят в прошлое?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Природа просит защиты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Добро и зло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Будущее за профессионалами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1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Война противоестественна природе человека</a:t>
            </a:r>
            <a:endParaRPr lang="ru-RU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72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311902"/>
            <a:ext cx="11956869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Комментарии к эссе №1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Следуя жанру, автор данного эссе пользуется возможностями эссе – рассуждения. Начинает работу с ряда риторических вопросов, демонстрирующих неоднозначность сцепления таких понятий, как счастье и власть. Размышляя, ученик следует своей внутренней логике: сначала идет от общего к частному, затем от частного к общему. В качестве аргументов выступают обращения к жизни и литературе. В конце эссе ученик обращается к тезису, заявленному в его первом предложении («Люди хотят быть счастливыми и сильными»), чтобы дать свою оценку рассматриваемой проблеме и продемонстрировать еще одну особенность эссе – кольцевую композицию. Данная работа – полемически-острый, напряженный диалог автора с самим собой, поэтому она имеет ярко выраженное личностное начало. Ей свойственна афористичность речи, образность, смешение особенностей публицистической речи и аналитических размышлений, контрастность суждений, характеров, разнообразие синтаксических конструкций. Выразительность мысли и речи достигается афористическими высказываниями («выживает сильнейший», «у сильного человека должно быть сильное сердце»), фразеологизмами («протянуть руку помощи», «границы дозволенного», «лицом к лицу»), эпитетами (сила «призрачна, уязвима»), метафорами («сила дарит не счастье, а вечное беспокойство»), метонимией («любовь рядом идущего»), лексическими повторами, вводными конструкциями, не только риторическими вопросами, но и риторическими восклицаниями («Какое уж тут счастье!»),вопросно-ответной формой изложения, цитатным материалом из разных источников.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Рекомендуется обращение к литературному аргументу делать менее затянутым.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4473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920" y="63367"/>
            <a:ext cx="1196557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Комментарии 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Данная работа соответствует теме, хотя толкование темы несколько затянуто. Тезисы сформулированы в соответствии с выбранной учеником проблемой. 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эссе присутствует внутренняя логика, </a:t>
            </a:r>
            <a:r>
              <a:rPr lang="ru-RU" sz="2000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микротемы</a:t>
            </a:r>
            <a:r>
              <a:rPr lang="ru-RU" sz="20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выделены абзацами. Аргументируя свою точку зрения, автор обращается к повести «Собачье сердце» 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 Булгакова и к фактам современной жизни. Но позицию автора индивидуальной, оригинальной назвать нельзя. Отсутствуют интересные сцепления, неожиданные повороты. Мысли достаточно предсказуемы. 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Мысли не отличаются яркостью, которую обеспечивают композиционные средства, стилистические фигуры, тропы. Автор тяготеет к речевым клише. Не хватает эмоциональности, непосредственности, открытости, живости речи. Есть замечания по речевой культуре: «с помощью их человечество получило неограниченные возможности», «оказывает эффект на его развитие», «иметь все в благосостоянии»(речевые ошибки)  </a:t>
            </a:r>
            <a:endParaRPr lang="ru-RU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1920" y="4519136"/>
            <a:ext cx="117391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баллов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соответствует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оценке «хорошо».</a:t>
            </a:r>
            <a:endParaRPr lang="ru-RU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эссе отсутствуют орфографические, пунктуационные, грамматические ошибки, по русскому языку количество баллов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соответствует </a:t>
            </a:r>
            <a:r>
              <a:rPr lang="ru-RU" sz="24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оценке «отлично».</a:t>
            </a:r>
            <a:endParaRPr lang="ru-RU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913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1589" y="58847"/>
            <a:ext cx="1186978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Комментарии 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Данная работа соответствует теме.  Следуя жанру, автор пользуется возможностями эссе-рассуждением. В работе  дается толкование ключевого слова «семья», автор объясняет свою позицию, выдвигает тезис «семья – одно из проявлений счастья». 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эссе присутствует логика: автор ведет от общего к частному. </a:t>
            </a:r>
            <a:r>
              <a:rPr lang="ru-RU" b="1" i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Микротемы</a:t>
            </a:r>
            <a:r>
              <a:rPr lang="ru-RU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выделены абзацами. В эссе отсутствует оригинальность суждения (интересные сцепления, неожиданные повороты). 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обоснования тезиса автором приводится два аргумента: из повести  Л. Толстого «Детство» и из своего жизненного опыта, которые частично соответствуют тезису. Отсутствует  аргумент, который подтверждает, что «семья – одно из проявлений счастья». Авторская позиция выражена в заключении эссе. 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эссе нет речевых ошибок, использованы художественно-изобразительные средства (эпитеты «теплые чувства», «смешные вопросы», «тепло семьи», метафоры «рождаются чувства», «почувствовать на вкус любовь»). 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Мысли не отличаются оригинальностью, стандартны. В эссе представлены разнообразные синтаксические конструкции. Эмоциональность, живость речи в эссе отсутствуют. </a:t>
            </a:r>
            <a:endParaRPr lang="ru-RU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1589" y="4353673"/>
            <a:ext cx="116259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баллов </a:t>
            </a:r>
            <a:r>
              <a:rPr lang="ru-RU" sz="20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соответствует </a:t>
            </a:r>
            <a:r>
              <a:rPr lang="ru-RU" sz="20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оценке «хорошо».</a:t>
            </a:r>
            <a:endParaRPr lang="ru-RU" sz="20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эссе отсутствуют орфографические, пунктуационные, грамматические ошибки, по русскому языку количество баллов </a:t>
            </a:r>
            <a:r>
              <a:rPr lang="ru-RU" sz="20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соответствует </a:t>
            </a:r>
            <a:r>
              <a:rPr lang="ru-RU" sz="20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оценке «отлично».</a:t>
            </a:r>
            <a:endParaRPr lang="ru-RU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252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1223" y="1859340"/>
            <a:ext cx="1113826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4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Комментарии </a:t>
            </a:r>
            <a:endParaRPr lang="ru-RU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sz="24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Данная работа оценена отметкой «неудовлетворительно». Количество слов в эссе не соответствует минимальной норме (в работе 166 слов). </a:t>
            </a:r>
            <a:endParaRPr lang="ru-RU" sz="2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sz="2400" b="1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эссе отсутствует связь между частями, аргументы неубедительны, допущены фактические ошибки, речь бедна, неэмоциональна. Литературные произведения рассматриваются поверхностно. Ученик не показал серьезного, вдумчивого рассуждения. В оригинале эссе допущено большое количество орфографических, пунктуационных, грамматических ошибок.</a:t>
            </a:r>
            <a:endParaRPr lang="ru-RU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53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5429" y="612845"/>
            <a:ext cx="1143435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Использованная литература 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1.Жанры ученических сочинений: Москва: изд-во «Флинта», 2000 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2.Методика обучения работе над сочинениями нетрадиционных жанров: Пособие для учителей.- 2 изд.- М.: ООО «ТИД «Русское слово – РС», 2006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3.Приказ Министра образования и науки РК от 16 ноября 2016 года № 660 «О внесении изменений в приказ Министра образования и науки РК от 18.03.2008 №125 «Об утверждении Типовых правил проведения текущего контроля успеваемости, промежуточной и итоговой аттестации обучающихся»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Эссе как форма итоговой аттестации.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Нуракаева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Л, Савина О., сайт </a:t>
            </a:r>
            <a:r>
              <a:rPr lang="en-US" sz="2400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bilimdinews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.</a:t>
            </a:r>
            <a:r>
              <a:rPr lang="en-US" sz="2400" u="sng" dirty="0" err="1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kz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5.Краткий литературоведческий словарь </a:t>
            </a:r>
            <a:r>
              <a:rPr lang="ru-RU" sz="2400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http://studopedia.ru/12_113477_II-alfavitniy-spisok-terminov-i-ponyatiy.html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409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8673" y="669616"/>
            <a:ext cx="11747863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Эссе</a:t>
            </a:r>
            <a:r>
              <a:rPr lang="ru-RU" sz="28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(от франц. </a:t>
            </a:r>
            <a:r>
              <a:rPr lang="ru-RU" sz="280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essai</a:t>
            </a:r>
            <a:r>
              <a:rPr lang="ru-RU" sz="28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попытка, очерк) - прозаическое произведение небольшого объема, передающее субъективные впечатления и размышления автора по тому или иному поводу и изначально не претендующее на полноту изображения и исчерпывающую трактовку темы. Главная примета Э. как жанра 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свободная композиция</a:t>
            </a:r>
            <a:r>
              <a:rPr lang="ru-RU" sz="28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последовательность изложения подчинена только внутренней логике авторских размышлений, мотивировки, 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связи между частями текста часто носят ассоциативный характер,</a:t>
            </a:r>
            <a:r>
              <a:rPr lang="ru-RU" sz="28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что проявляется в особом синтаксисе - 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множестве неполных предложений, вопросительных и восклицательных конструкций и т. п. </a:t>
            </a:r>
            <a:r>
              <a:rPr lang="ru-RU" sz="28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Кроме того, </a:t>
            </a:r>
            <a:r>
              <a:rPr lang="ru-RU" sz="2800" dirty="0" err="1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эссеистический</a:t>
            </a:r>
            <a:r>
              <a:rPr lang="ru-RU" sz="28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стиль обычно отличается образностью и афористичностью, непринужденной, в духе свободной беседы с читателем, манерой изложения 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75177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96090" y="177417"/>
            <a:ext cx="1165206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Эссе</a:t>
            </a:r>
            <a:r>
              <a:rPr lang="ru-RU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(от франц. </a:t>
            </a:r>
            <a:r>
              <a:rPr lang="ru-RU" sz="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essai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опыт, набросок) - прозаический жанр, сочинение небольшого объема, свободной композиции, в котором главную роль играет не воспроизведение факта, а изображение впечатлений, раздумий и ассоциаций. Используется как в художественной литературе, так и — главным образом — в литературной критике и публицистике (Краткий словарь литературоведческих терминов).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Эссе </a:t>
            </a:r>
            <a:r>
              <a:rPr lang="ru-RU" sz="28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прозаическое сочинение небольшого объёма и свободной композиции на частную тему, трактуемую субъективно и обычно неполно. Философское э. Литературно-критическое э. П прил. </a:t>
            </a:r>
            <a:r>
              <a:rPr lang="ru-RU" sz="280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эссеистический</a:t>
            </a:r>
            <a:r>
              <a:rPr lang="ru-RU" sz="28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-</a:t>
            </a:r>
            <a:r>
              <a:rPr lang="ru-RU" sz="280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ая</a:t>
            </a:r>
            <a:r>
              <a:rPr lang="ru-RU" sz="28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-</a:t>
            </a:r>
            <a:r>
              <a:rPr lang="ru-RU" sz="280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ое</a:t>
            </a:r>
            <a:r>
              <a:rPr lang="ru-RU" sz="28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8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толковый словарь Ожегова)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Эссе</a:t>
            </a:r>
            <a:r>
              <a:rPr lang="ru-RU" sz="28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(французское </a:t>
            </a:r>
            <a:r>
              <a:rPr lang="ru-RU" sz="2800" dirty="0" err="1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essai</a:t>
            </a:r>
            <a:r>
              <a:rPr lang="ru-RU" sz="28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опыт, набросок), малый жанр философской, литературно-критической, историко-биографической, публицистической прозы, сочетающий подчеркнуто индивидуальную позицию автора с непринужденным, часто парадоксальным изложением, ориентированным на разговорную речь. (Современная энциклопедия).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17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0298" y="329982"/>
            <a:ext cx="1165206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8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Существует несколько видов эссе.  </a:t>
            </a:r>
          </a:p>
          <a:p>
            <a:pPr indent="449580" algn="just">
              <a:spcAft>
                <a:spcPts val="0"/>
              </a:spcAft>
            </a:pPr>
            <a:r>
              <a:rPr lang="ru-RU" sz="28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содержанию: 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философские,  литературно-критические, исторические,  художественные, публицистические, </a:t>
            </a:r>
          </a:p>
          <a:p>
            <a:pPr indent="449580" algn="just"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типу речи: </a:t>
            </a:r>
            <a:r>
              <a:rPr lang="ru-RU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описание, повествование, рассуждение. </a:t>
            </a:r>
            <a:endParaRPr lang="ru-RU" sz="28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Эссе предполагает свободную, организованную автором композицию. Она подчинена своей внутренней логике.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Рекомендуемое количество слов от 200 -250 слов. Если в эссе менее 200 слов и работа несамостоятельна, то эссе учащегося не оценивается.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r>
              <a:rPr lang="ru-RU" sz="28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эссе при итоговой аттестации учащихся: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осмысление предложенной темы;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выделение проблемы;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формулирование идеи эссе в виде тезиса (тезисов);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аргументация авторской позиции;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авторская оценка темы и выбранной проблемы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181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9005" y="261988"/>
            <a:ext cx="11773989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Осмысление темы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Ученик, опираясь на личный опыт, собственное видение, объясняет свое понимание темы.  Например, дает толкование ключевых слов темы. 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Выделение проблемы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текста позволяет выделить ту или иную проблему, подлежащую обсуждению. При этом необязательно, чтобы ученик согласился  с позицией,  обозначенной в теме.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Формулирование идеи эссе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Рекомендуется  идею эссе представить в виде тезиса (тезисов). </a:t>
            </a:r>
          </a:p>
          <a:p>
            <a:pPr marL="228600" algn="just">
              <a:spcAft>
                <a:spcPts val="0"/>
              </a:spcAft>
            </a:pPr>
            <a:r>
              <a:rPr lang="ru-RU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Тезис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—положение, утверждение, выставляемое и потом доказываемое в каком-н. рассуждении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 Толковый словарь Ушакова). </a:t>
            </a:r>
          </a:p>
          <a:p>
            <a:pPr marL="2286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       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Тезисом может быть  авторская мысль, цитата,  фразеологизм,  пословицы, поговорки, риторическое восклицание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16676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502" y="154314"/>
            <a:ext cx="1185236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Аргументация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Тезис (тезисы) требует аргументации. </a:t>
            </a:r>
          </a:p>
          <a:p>
            <a:pPr marL="228600" algn="just">
              <a:spcAft>
                <a:spcPts val="0"/>
              </a:spcAft>
            </a:pP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АРГУМЕНТ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- 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</a:t>
            </a:r>
            <a:r>
              <a:rPr lang="ru-RU" sz="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овод, доказательство. Подтверждение мысли, утверждения происходит через обращение  к художественному, публицистическому, этическому, социально-историческому материалу, через обращение к фактам действительности.  Фактический материал может быть отправной точкой в размышлениях автора.</a:t>
            </a:r>
            <a:r>
              <a:rPr lang="ru-RU" sz="28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эссе используется  не менее двух аргументов  из любых вышеперечисленных источников, при этом один из них  -  из  художественного  произведения.   Аргументы  должны быть вескими и убедительными. 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800" b="1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Авторская оценка темы и выбранной проблемы 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</a:pPr>
            <a:r>
              <a:rPr lang="ru-RU" sz="2800" dirty="0" smtClean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Эссе характерно кольцевое обрамление, поэтому важно  в конце работы вернуться к заявленному тезису (тезисам), чтобы сделать оценку проблемы.  Рекомендуется использовать при этом слова: вкратце,  итак, подводя итог, в заключение,   делая вывод.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7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1999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k-KZ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Задачи:</a:t>
            </a:r>
            <a:endParaRPr lang="ru-RU" sz="24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знать  особенности эссе;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развить навыки  ассоциативного мышления;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приобрести навыки аргументированного письма;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закрепить  навыки грамотного письма;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обогатить  словарный запас 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Рекомендации по работе над эссе</a:t>
            </a:r>
            <a:endParaRPr lang="ru-RU" sz="24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над эссе предполагает следующие этапы: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Анализ определений жанра эссе в разных справочниках  для выделения характерных особенностей этого жанра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Поиск разнородных  акцентов в учебных текстах: литературоведческих, философских, эстетических, этических, исторических и социальных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ассоциативных рядов на основе  эмоционального и интеллектуального опыта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Выражение субъективного отношения к рассматриваемому явлению, проблеме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Конструирование свободного текста, ориентированного на самостоятельность  в изложении мыслей и чувств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Использование художественно-изобразительных  средств, приемов для создания яркого,  убедительного текста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57555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748761" y="0"/>
            <a:ext cx="58062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Критерии оценивания эссе. Литература </a:t>
            </a:r>
            <a:endParaRPr lang="ru-RU" sz="2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061554"/>
              </p:ext>
            </p:extLst>
          </p:nvPr>
        </p:nvGraphicFramePr>
        <p:xfrm>
          <a:off x="156754" y="461665"/>
          <a:ext cx="11852365" cy="66082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34789"/>
                <a:gridCol w="7367451"/>
                <a:gridCol w="1550125"/>
              </a:tblGrid>
              <a:tr h="2967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Критерии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4" marR="53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Дескрипторы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4" marR="53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Баллы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4" marR="53794" marT="0" marB="0"/>
                </a:tc>
              </a:tr>
              <a:tr h="59359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Умение вычленить тему, проблему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4 б</a:t>
                      </a:r>
                      <a:r>
                        <a:rPr lang="ru-RU" sz="2000" b="1" baseline="0" dirty="0" smtClean="0">
                          <a:effectLst/>
                        </a:rPr>
                        <a:t> (литературная тема), 3 б. (свободная)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4" marR="53794" marT="0" marB="0"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Экзаменуемый глубоко раскрывает тему эссе </a:t>
                      </a:r>
                    </a:p>
                    <a:p>
                      <a:r>
                        <a:rPr lang="ru-RU" sz="2000" b="1" dirty="0" smtClean="0"/>
                        <a:t>формулирует свою точку зрения</a:t>
                      </a:r>
                    </a:p>
                  </a:txBody>
                  <a:tcPr marL="53794" marR="53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4" marR="53794" marT="0" marB="0"/>
                </a:tc>
              </a:tr>
              <a:tr h="2967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убедительно обосновывает свои тезисы</a:t>
                      </a:r>
                      <a:endParaRPr lang="ru-RU" sz="2000" b="1" dirty="0"/>
                    </a:p>
                  </a:txBody>
                  <a:tcPr marL="53794" marR="53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1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4" marR="53794" marT="0" marB="0"/>
                </a:tc>
              </a:tr>
              <a:tr h="593590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Композиция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3</a:t>
                      </a:r>
                      <a:r>
                        <a:rPr lang="ru-RU" sz="2000" b="1" dirty="0" smtClean="0">
                          <a:effectLst/>
                        </a:rPr>
                        <a:t> </a:t>
                      </a:r>
                      <a:r>
                        <a:rPr lang="ru-RU" sz="2000" b="1" dirty="0">
                          <a:effectLst/>
                        </a:rPr>
                        <a:t>балла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4" marR="5379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наличие внутренней логики автора в </a:t>
                      </a:r>
                      <a:r>
                        <a:rPr lang="ru-RU" sz="2000" b="1" dirty="0" smtClean="0">
                          <a:effectLst/>
                        </a:rPr>
                        <a:t>эссе, последовательность изложения мысли, умение идти от частного к общему, 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4" marR="53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4" marR="53794" marT="0" marB="0"/>
                </a:tc>
              </a:tr>
              <a:tr h="322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от </a:t>
                      </a:r>
                      <a:r>
                        <a:rPr lang="ru-RU" sz="2000" b="1" dirty="0">
                          <a:effectLst/>
                        </a:rPr>
                        <a:t>общего к </a:t>
                      </a:r>
                      <a:r>
                        <a:rPr lang="ru-RU" sz="2000" b="1" dirty="0" smtClean="0">
                          <a:effectLst/>
                        </a:rPr>
                        <a:t>частному, нет повторов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4" marR="53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1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4" marR="53794" marT="0" marB="0"/>
                </a:tc>
              </a:tr>
              <a:tr h="29679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выделение </a:t>
                      </a:r>
                      <a:r>
                        <a:rPr lang="ru-RU" sz="2000" b="1" dirty="0" err="1">
                          <a:effectLst/>
                        </a:rPr>
                        <a:t>микротем</a:t>
                      </a:r>
                      <a:r>
                        <a:rPr lang="ru-RU" sz="2000" b="1" dirty="0">
                          <a:effectLst/>
                        </a:rPr>
                        <a:t> </a:t>
                      </a:r>
                      <a:r>
                        <a:rPr lang="ru-RU" sz="2000" b="1" dirty="0" smtClean="0">
                          <a:effectLst/>
                        </a:rPr>
                        <a:t>абзацами, оригинальность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4" marR="53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4" marR="53794" marT="0" marB="0"/>
                </a:tc>
              </a:tr>
              <a:tr h="3307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 </a:t>
                      </a:r>
                      <a:r>
                        <a:rPr lang="ru-RU" sz="2000" b="1" dirty="0">
                          <a:effectLst/>
                        </a:rPr>
                        <a:t>(интересные сцепления, неожиданные повороты)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4" marR="53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1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4" marR="53794" marT="0" marB="0"/>
                </a:tc>
              </a:tr>
              <a:tr h="568676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Аргументация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3</a:t>
                      </a:r>
                      <a:r>
                        <a:rPr lang="ru-RU" sz="2000" b="1" dirty="0" smtClean="0">
                          <a:effectLst/>
                        </a:rPr>
                        <a:t> </a:t>
                      </a:r>
                      <a:r>
                        <a:rPr lang="ru-RU" sz="2000" b="1" dirty="0">
                          <a:effectLst/>
                        </a:rPr>
                        <a:t>балла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4" marR="53794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Наличие своего мнения на проблему, наличие не менее 2-х аргументов </a:t>
                      </a:r>
                      <a:r>
                        <a:rPr lang="ru-RU" sz="2000" b="1" dirty="0">
                          <a:effectLst/>
                        </a:rPr>
                        <a:t>из художественного произведения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4" marR="53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4" marR="53794" marT="0" marB="0"/>
                </a:tc>
              </a:tr>
              <a:tr h="5686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effectLst/>
                        </a:rPr>
                        <a:t>или</a:t>
                      </a:r>
                      <a:r>
                        <a:rPr lang="ru-RU" sz="2000" b="1" baseline="0" dirty="0" smtClean="0">
                          <a:effectLst/>
                        </a:rPr>
                        <a:t> </a:t>
                      </a:r>
                      <a:r>
                        <a:rPr lang="ru-RU" sz="2000" b="1" dirty="0" smtClean="0">
                          <a:effectLst/>
                        </a:rPr>
                        <a:t>из </a:t>
                      </a:r>
                      <a:r>
                        <a:rPr lang="ru-RU" sz="2000" b="1" dirty="0">
                          <a:effectLst/>
                        </a:rPr>
                        <a:t>других </a:t>
                      </a:r>
                      <a:r>
                        <a:rPr lang="ru-RU" sz="2000" b="1" dirty="0" smtClean="0">
                          <a:effectLst/>
                        </a:rPr>
                        <a:t>источников, использование художественно-изобразительных средств и стилистических фигур</a:t>
                      </a:r>
                      <a:endParaRPr lang="ru-RU" sz="20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4" marR="53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1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4" marR="53794" marT="0" marB="0"/>
                </a:tc>
              </a:tr>
              <a:tr h="3059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соответствие аргументов позиции автора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4" marR="53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1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4" marR="53794" marT="0" marB="0"/>
                </a:tc>
              </a:tr>
              <a:tr h="19914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>
                          <a:effectLst/>
                        </a:rPr>
                        <a:t>наличие индивидуальной позиции </a:t>
                      </a:r>
                      <a:r>
                        <a:rPr lang="ru-RU" sz="2000" b="1" dirty="0" smtClean="0">
                          <a:effectLst/>
                        </a:rPr>
                        <a:t>автора, эмоциональность, живость речи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Глубина раскрытия темы эссе и убедительность суждений является основным. Если по первому критерию эссе оценивается в 0 баллов, задание считается невыполненным</a:t>
                      </a:r>
                    </a:p>
                  </a:txBody>
                  <a:tcPr marL="53794" marR="5379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 10 баллов, (свободная – 9 баллов</a:t>
                      </a: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794" marR="5379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2842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24360" y="178917"/>
            <a:ext cx="6919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Критерии оценивания эссе. Русский язык</a:t>
            </a:r>
            <a:endParaRPr lang="ru-RU" sz="24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1142105"/>
              </p:ext>
            </p:extLst>
          </p:nvPr>
        </p:nvGraphicFramePr>
        <p:xfrm>
          <a:off x="0" y="606343"/>
          <a:ext cx="11922035" cy="59900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6743"/>
                <a:gridCol w="7856247"/>
                <a:gridCol w="1279045"/>
              </a:tblGrid>
              <a:tr h="3965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Критерии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Дескрипторы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Баллы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9206">
                <a:tc row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Орфография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орфографических ошибок нет, или допущена 1 негрубая ошибка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65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допущено 2-3 ошибки  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24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/>
                </a:tc>
              </a:tr>
              <a:tr h="3582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допущено </a:t>
                      </a:r>
                      <a:r>
                        <a:rPr lang="ru-RU" sz="2000" b="1" dirty="0" smtClean="0">
                          <a:effectLst/>
                        </a:rPr>
                        <a:t>4 (ОГН), 5 (ЕМН)</a:t>
                      </a:r>
                      <a:r>
                        <a:rPr lang="ru-RU" sz="2000" b="1" baseline="0" dirty="0" smtClean="0">
                          <a:effectLst/>
                        </a:rPr>
                        <a:t> и более</a:t>
                      </a:r>
                      <a:r>
                        <a:rPr lang="ru-RU" sz="2000" b="1" dirty="0" smtClean="0">
                          <a:effectLst/>
                        </a:rPr>
                        <a:t> </a:t>
                      </a:r>
                      <a:r>
                        <a:rPr lang="ru-RU" sz="2000" b="1" dirty="0">
                          <a:effectLst/>
                        </a:rPr>
                        <a:t>ошибок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813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Пунктуация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пунктуационных ошибок нет, или </a:t>
                      </a:r>
                      <a:r>
                        <a:rPr lang="ru-RU" sz="2000" b="1" dirty="0" smtClean="0">
                          <a:effectLst/>
                        </a:rPr>
                        <a:t>допущено</a:t>
                      </a:r>
                      <a:r>
                        <a:rPr lang="ru-RU" sz="2000" b="1" baseline="0" dirty="0" smtClean="0">
                          <a:effectLst/>
                        </a:rPr>
                        <a:t> не более</a:t>
                      </a:r>
                      <a:r>
                        <a:rPr lang="ru-RU" sz="2000" b="1" dirty="0" smtClean="0">
                          <a:effectLst/>
                        </a:rPr>
                        <a:t>  2 ошибок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65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 </a:t>
                      </a:r>
                      <a:endParaRPr lang="ru-RU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допущено </a:t>
                      </a:r>
                      <a:r>
                        <a:rPr lang="ru-RU" sz="2000" b="1" dirty="0" smtClean="0">
                          <a:effectLst/>
                        </a:rPr>
                        <a:t>3-4 </a:t>
                      </a:r>
                      <a:r>
                        <a:rPr lang="ru-RU" sz="2000" b="1" dirty="0">
                          <a:effectLst/>
                        </a:rPr>
                        <a:t>ошибки  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65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допущено </a:t>
                      </a:r>
                      <a:r>
                        <a:rPr lang="ru-RU" sz="2000" b="1" dirty="0" smtClean="0">
                          <a:effectLst/>
                        </a:rPr>
                        <a:t>5 и более  </a:t>
                      </a:r>
                      <a:r>
                        <a:rPr lang="ru-RU" sz="2000" b="1" dirty="0">
                          <a:effectLst/>
                        </a:rPr>
                        <a:t>ошибок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747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Грамматика </a:t>
                      </a:r>
                      <a:endParaRPr lang="ru-RU" sz="2000" b="1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грамматических ошибок нет, или допущена 1 </a:t>
                      </a:r>
                      <a:r>
                        <a:rPr lang="ru-RU" sz="2000" b="1" dirty="0" smtClean="0">
                          <a:effectLst/>
                        </a:rPr>
                        <a:t>ошибка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effectLst/>
                        </a:rPr>
                        <a:t>допущено 2 ошибки  </a:t>
                      </a:r>
                      <a:endParaRPr lang="ru-RU" sz="20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effectLst/>
                        </a:rPr>
                        <a:t>допущено 3 и более  ошибок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165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r>
                        <a:rPr lang="ru-RU" sz="2000" b="1" dirty="0" smtClean="0">
                          <a:effectLst/>
                        </a:rPr>
                        <a:t>Речевые нормы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речевых ошибок нет или допущено не более 2 ошибок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допущено 3-4 ошибки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965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допущено 5 и более ошибок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2000" b="1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 8 баллов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7894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1872</Words>
  <Application>Microsoft Office PowerPoint</Application>
  <PresentationFormat>Широкоэкранный</PresentationFormat>
  <Paragraphs>236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26</cp:revision>
  <dcterms:created xsi:type="dcterms:W3CDTF">2017-02-14T06:11:05Z</dcterms:created>
  <dcterms:modified xsi:type="dcterms:W3CDTF">2017-02-15T04:45:56Z</dcterms:modified>
</cp:coreProperties>
</file>