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10" r:id="rId2"/>
    <p:sldId id="343" r:id="rId3"/>
    <p:sldId id="340" r:id="rId4"/>
    <p:sldId id="341" r:id="rId5"/>
    <p:sldId id="325" r:id="rId6"/>
    <p:sldId id="312" r:id="rId7"/>
    <p:sldId id="316" r:id="rId8"/>
    <p:sldId id="313" r:id="rId9"/>
    <p:sldId id="314" r:id="rId10"/>
    <p:sldId id="315" r:id="rId11"/>
    <p:sldId id="317" r:id="rId12"/>
    <p:sldId id="319" r:id="rId13"/>
    <p:sldId id="320" r:id="rId14"/>
    <p:sldId id="321" r:id="rId15"/>
    <p:sldId id="326" r:id="rId16"/>
    <p:sldId id="342" r:id="rId17"/>
    <p:sldId id="334" r:id="rId18"/>
    <p:sldId id="327" r:id="rId19"/>
    <p:sldId id="329" r:id="rId20"/>
    <p:sldId id="335" r:id="rId21"/>
    <p:sldId id="33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229"/>
    <a:srgbClr val="996633"/>
    <a:srgbClr val="8C0E0E"/>
    <a:srgbClr val="660033"/>
    <a:srgbClr val="663300"/>
    <a:srgbClr val="000099"/>
    <a:srgbClr val="E5E4FE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7" autoAdjust="0"/>
    <p:restoredTop sz="94660"/>
  </p:normalViewPr>
  <p:slideViewPr>
    <p:cSldViewPr>
      <p:cViewPr>
        <p:scale>
          <a:sx n="82" d="100"/>
          <a:sy n="82" d="100"/>
        </p:scale>
        <p:origin x="-245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DF68B7-DA30-4F51-B354-5A230EF3C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1BC994-DA39-4A48-9D0F-865AC5685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8150-DDC8-4EEA-99C2-BEB0A164B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5DD3-0B02-4A36-89D5-F6674736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F585-E6A6-45E3-B05E-7DF3DA27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8EF8-623C-4562-A9B7-FC9CF028E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2E5E-83D7-43F6-85D8-B6A0D1996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07A7-A078-4F59-AF4D-DE5A8882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E526-998E-4169-8B61-8BFFF599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2057-25D8-435F-B4FA-79A4DF3EE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FD63-D586-4B56-9567-EAE3EB467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D733-4CDA-4E4D-949D-C86FC30B1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7FC0-FFF1-4311-B0A2-4EA468D08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86BDA0-F8FE-4D62-9002-0F3AB2C3A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948264" y="2924944"/>
            <a:ext cx="197643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611560" y="2924944"/>
            <a:ext cx="20828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99592" y="2132856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5400" b="1" i="1" dirty="0" smtClean="0">
                <a:solidFill>
                  <a:srgbClr val="663300"/>
                </a:solidFill>
                <a:latin typeface="Monotype Corsiva" pitchFamily="66" charset="0"/>
              </a:rPr>
              <a:t>Спаравочная литература</a:t>
            </a:r>
            <a:endParaRPr lang="ru-RU" b="1" i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>
                <a:latin typeface="Georgia" pitchFamily="18" charset="0"/>
              </a:rPr>
              <a:t>Библиотечный </a:t>
            </a:r>
            <a:r>
              <a:rPr lang="ru-RU" b="1" i="1" dirty="0" smtClean="0">
                <a:latin typeface="Georgia" pitchFamily="18" charset="0"/>
              </a:rPr>
              <a:t>урок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latin typeface="Georgia" pitchFamily="18" charset="0"/>
              </a:rPr>
              <a:t>Форма поведения: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latin typeface="Georgia" pitchFamily="18" charset="0"/>
              </a:rPr>
              <a:t> Игра - путешествие</a:t>
            </a:r>
            <a:r>
              <a:rPr lang="ru-RU" b="1" i="1" dirty="0" smtClean="0">
                <a:latin typeface="Georgia" pitchFamily="18" charset="0"/>
              </a:rPr>
              <a:t>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20688"/>
            <a:ext cx="6232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Monotype Corsiva" pitchFamily="66" charset="0"/>
              </a:rPr>
              <a:t>Библиотека </a:t>
            </a:r>
          </a:p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Monotype Corsiva" pitchFamily="66" charset="0"/>
              </a:rPr>
              <a:t>общеобразовательной школы села Карабулак</a:t>
            </a:r>
            <a:endParaRPr lang="ru-RU" sz="28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97" y="5373216"/>
            <a:ext cx="4419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Monotype Corsiva" pitchFamily="66" charset="0"/>
              </a:rPr>
              <a:t>Подготовила : 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Monotype Corsiva" pitchFamily="66" charset="0"/>
              </a:rPr>
              <a:t>Зав. библиотекой   А. Искакова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1070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321234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8" name="Picture 12" descr="P1070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315209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sp>
        <p:nvSpPr>
          <p:cNvPr id="12" name="TextBox 11"/>
          <p:cNvSpPr txBox="1"/>
          <p:nvPr/>
        </p:nvSpPr>
        <p:spPr>
          <a:xfrm>
            <a:off x="1071563" y="4611688"/>
            <a:ext cx="79295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  <a:ea typeface="+mj-ea"/>
                <a:cs typeface="+mj-cs"/>
              </a:rPr>
              <a:t>Первая детская энциклопедия вышла в России в 1969 году. Её название придумал детский писатель Лев Кассиль.  Называется она “Что такое? Кто такой?”. Второе издание вышло в 1975 г., а затем третье и четвертое издание. Всего в трёх томах более 1000 ответов на 1000 вопросов.</a:t>
            </a:r>
          </a:p>
          <a:p>
            <a:pPr algn="ctr">
              <a:defRPr/>
            </a:pPr>
            <a:endParaRPr lang="ru-RU" b="1" i="1" dirty="0"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1000132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2428892" cy="319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11" name="Picture 6" descr="1000132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231864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12" name="Picture 10" descr="10001326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394293" cy="317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4" name="Picture 7" descr="19"/>
          <p:cNvPicPr>
            <a:picLocks noChangeAspect="1" noChangeArrowheads="1"/>
          </p:cNvPicPr>
          <p:nvPr/>
        </p:nvPicPr>
        <p:blipFill>
          <a:blip r:embed="rId5" cstate="print"/>
          <a:srcRect t="2025" r="2585" b="2790"/>
          <a:stretch>
            <a:fillRect/>
          </a:stretch>
        </p:blipFill>
        <p:spPr bwMode="auto">
          <a:xfrm>
            <a:off x="1000100" y="3286124"/>
            <a:ext cx="257176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5" name="Picture 8" descr="сканирование0009"/>
          <p:cNvPicPr>
            <a:picLocks noChangeAspect="1" noChangeArrowheads="1"/>
          </p:cNvPicPr>
          <p:nvPr/>
        </p:nvPicPr>
        <p:blipFill>
          <a:blip r:embed="rId6" cstate="print"/>
          <a:srcRect b="778"/>
          <a:stretch>
            <a:fillRect/>
          </a:stretch>
        </p:blipFill>
        <p:spPr bwMode="auto">
          <a:xfrm>
            <a:off x="3643306" y="3286124"/>
            <a:ext cx="252365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  <p:pic>
        <p:nvPicPr>
          <p:cNvPr id="8" name="Picture 9" descr="сканирование0010"/>
          <p:cNvPicPr>
            <a:picLocks noChangeAspect="1" noChangeArrowheads="1"/>
          </p:cNvPicPr>
          <p:nvPr/>
        </p:nvPicPr>
        <p:blipFill>
          <a:blip r:embed="rId7" cstate="print"/>
          <a:srcRect b="2083"/>
          <a:stretch>
            <a:fillRect/>
          </a:stretch>
        </p:blipFill>
        <p:spPr bwMode="auto">
          <a:xfrm>
            <a:off x="6286512" y="3286124"/>
            <a:ext cx="263581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857250" y="2500313"/>
            <a:ext cx="224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500166" y="285728"/>
            <a:ext cx="6913563" cy="1857388"/>
          </a:xfrm>
          <a:prstGeom prst="wedgeEllipseCallout">
            <a:avLst>
              <a:gd name="adj1" fmla="val -35668"/>
              <a:gd name="adj2" fmla="val 74572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Наши помощники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ЭНЦИКЛОПЕДИИ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928926" y="3000372"/>
            <a:ext cx="5929354" cy="3571900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Как работать с энциклопедиями?</a:t>
            </a:r>
          </a:p>
          <a:p>
            <a:pPr algn="ctr">
              <a:defRPr/>
            </a:pPr>
            <a:endParaRPr lang="ru-RU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hlinkClick r:id="rId3" action="ppaction://hlinksldjump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>
                <a:latin typeface="Georgia" pitchFamily="18" charset="0"/>
              </a:rPr>
              <a:t>Сначала надо выбрать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i="1" dirty="0">
                <a:latin typeface="Georgia" pitchFamily="18" charset="0"/>
              </a:rPr>
              <a:t>энциклопедию нужного направления. Например, вопрос звучит так: «Когда и где жил древний ученый - математик Пифагор?» Какой том энциклопедии нам понадобится? Возьмём энциклопедию </a:t>
            </a:r>
            <a:r>
              <a:rPr lang="ru-RU" sz="1800" b="1" i="1" dirty="0" smtClean="0">
                <a:latin typeface="Georgia" pitchFamily="18" charset="0"/>
              </a:rPr>
              <a:t>«Энциклопедический словарь юного математика»и </a:t>
            </a:r>
            <a:r>
              <a:rPr lang="ru-RU" sz="1800" b="1" i="1" dirty="0">
                <a:latin typeface="Georgia" pitchFamily="18" charset="0"/>
              </a:rPr>
              <a:t>откроем страницу с буквой «П».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i="1" dirty="0">
                <a:latin typeface="Georgia" pitchFamily="18" charset="0"/>
              </a:rPr>
              <a:t>По алфавиту отыщем нужное нам  имя – Пифагор. 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i="1" dirty="0">
                <a:latin typeface="Georgia" pitchFamily="18" charset="0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endParaRPr lang="ru-RU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hlinkClick r:id="rId3" action="ppaction://hlinksldjump"/>
            </a:endParaRPr>
          </a:p>
          <a:p>
            <a:pPr>
              <a:defRPr/>
            </a:pPr>
            <a:endParaRPr lang="ru-RU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hlinkClick r:id="rId3" action="ppaction://hlinksldjump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309086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1043608" y="404664"/>
            <a:ext cx="7128792" cy="1440160"/>
          </a:xfrm>
          <a:prstGeom prst="wedgeEllipseCallout">
            <a:avLst>
              <a:gd name="adj1" fmla="val -34476"/>
              <a:gd name="adj2" fmla="val 78556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2068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школьной библиотеке есть разные </a:t>
            </a:r>
            <a:endParaRPr lang="ru-RU" sz="24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ЭНЦИКЛОПЕДИИ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9" name="Рисунок 8" descr="C:\Users\user\AppData\Local\Microsoft\Windows\INetCache\Content.Word\20210222_112105.jpg"/>
          <p:cNvPicPr/>
          <p:nvPr/>
        </p:nvPicPr>
        <p:blipFill>
          <a:blip r:embed="rId2" cstate="print">
            <a:lum bright="-10000" contrast="10000"/>
          </a:blip>
          <a:srcRect l="389" t="2887" r="-121"/>
          <a:stretch>
            <a:fillRect/>
          </a:stretch>
        </p:blipFill>
        <p:spPr bwMode="auto">
          <a:xfrm rot="5400000">
            <a:off x="2676716" y="3668100"/>
            <a:ext cx="3024338" cy="211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AppData\Local\Microsoft\Windows\INetCache\Content.Word\20210222_101711.jpg"/>
          <p:cNvPicPr/>
          <p:nvPr/>
        </p:nvPicPr>
        <p:blipFill>
          <a:blip r:embed="rId3" cstate="print">
            <a:lum contrast="20000"/>
          </a:blip>
          <a:srcRect l="10708" r="23666"/>
          <a:stretch>
            <a:fillRect/>
          </a:stretch>
        </p:blipFill>
        <p:spPr bwMode="auto">
          <a:xfrm>
            <a:off x="899592" y="2492896"/>
            <a:ext cx="24435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мальчик и девоч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876256" y="2420888"/>
            <a:ext cx="2098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Microsoft\Windows\INetCache\Content.Word\20210222_101748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5400000">
            <a:off x="4701240" y="3083736"/>
            <a:ext cx="2999232" cy="224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AppData\Local\Microsoft\Windows\INetCache\Content.Word\20210222_101455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15616" y="332656"/>
            <a:ext cx="3111119" cy="233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user\AppData\Local\Microsoft\Windows\INetCache\Content.Word\20210222_101438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31640" y="3933056"/>
            <a:ext cx="2841193" cy="2128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user\AppData\Local\Microsoft\Windows\INetCache\Content.Word\20210222_101434.jpg"/>
          <p:cNvPicPr/>
          <p:nvPr/>
        </p:nvPicPr>
        <p:blipFill>
          <a:blip r:embed="rId4" cstate="print">
            <a:lum contrast="20000"/>
          </a:blip>
          <a:srcRect r="-11" b="8544"/>
          <a:stretch>
            <a:fillRect/>
          </a:stretch>
        </p:blipFill>
        <p:spPr bwMode="auto">
          <a:xfrm>
            <a:off x="5652120" y="332656"/>
            <a:ext cx="3075279" cy="211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user\AppData\Local\Microsoft\Windows\INetCache\Content.Word\20210222_101515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635896" y="2060848"/>
            <a:ext cx="2774920" cy="2081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C:\Users\user\AppData\Local\Microsoft\Windows\INetCache\Content.Word\20210222_101537.jpg"/>
          <p:cNvPicPr/>
          <p:nvPr/>
        </p:nvPicPr>
        <p:blipFill>
          <a:blip r:embed="rId6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508104" y="3861048"/>
            <a:ext cx="3168352" cy="241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857250" y="2500313"/>
            <a:ext cx="224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643042" y="428604"/>
            <a:ext cx="6913563" cy="1785950"/>
          </a:xfrm>
          <a:prstGeom prst="wedgeEllipseCallout">
            <a:avLst>
              <a:gd name="adj1" fmla="val -42911"/>
              <a:gd name="adj2" fmla="val 63583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А ЧТО ТАКОЕ 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СПРАВОЧНИКИ?</a:t>
            </a:r>
          </a:p>
          <a:p>
            <a:pPr algn="ctr">
              <a:defRPr/>
            </a:pP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928926" y="2643182"/>
            <a:ext cx="5929354" cy="3929090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32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Справочники - </a:t>
            </a:r>
            <a:r>
              <a:rPr lang="ru-RU" sz="3200" b="1" i="1" dirty="0"/>
              <a:t>  </a:t>
            </a:r>
            <a:r>
              <a:rPr lang="ru-RU" b="1" i="1" dirty="0">
                <a:latin typeface="Georgia" pitchFamily="18" charset="0"/>
              </a:rPr>
              <a:t>книга с краткими сведениями о чём – либо по разным темам.</a:t>
            </a:r>
          </a:p>
          <a:p>
            <a:pPr>
              <a:defRPr/>
            </a:pPr>
            <a:endParaRPr lang="ru-RU" sz="3200" b="1" i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C:\Users\user\AppData\Local\Microsoft\Windows\INetCache\Content.Word\20210222_101946.jpg"/>
          <p:cNvPicPr/>
          <p:nvPr/>
        </p:nvPicPr>
        <p:blipFill>
          <a:blip r:embed="rId3" cstate="print">
            <a:lum bright="10000" contrast="30000"/>
          </a:blip>
          <a:srcRect t="15107" r="-3256" b="12644"/>
          <a:stretch>
            <a:fillRect/>
          </a:stretch>
        </p:blipFill>
        <p:spPr bwMode="auto">
          <a:xfrm>
            <a:off x="3275856" y="3933056"/>
            <a:ext cx="48245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857250" y="2500313"/>
            <a:ext cx="224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643042" y="428604"/>
            <a:ext cx="6913563" cy="1785950"/>
          </a:xfrm>
          <a:prstGeom prst="wedgeEllipseCallout">
            <a:avLst>
              <a:gd name="adj1" fmla="val -42911"/>
              <a:gd name="adj2" fmla="val 63583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А ЧТО ТАКОЕ 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СПРАВОЧНИКИ?</a:t>
            </a:r>
          </a:p>
          <a:p>
            <a:pPr algn="ctr">
              <a:defRPr/>
            </a:pP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pic>
        <p:nvPicPr>
          <p:cNvPr id="7" name="Рисунок 6" descr="C:\Users\user\AppData\Local\Microsoft\Windows\INetCache\Content.Word\20210222_102156.jpg"/>
          <p:cNvPicPr/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275856" y="2780928"/>
            <a:ext cx="4842918" cy="321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786563" y="2928938"/>
            <a:ext cx="2098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2571736" y="357166"/>
            <a:ext cx="6215106" cy="2000264"/>
          </a:xfrm>
          <a:prstGeom prst="wedgeEllipseCallout">
            <a:avLst>
              <a:gd name="adj1" fmla="val -31371"/>
              <a:gd name="adj2" fmla="val 81113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А ЧЕМ ОТЛИЧАЮТСЯ СПРАВОЧНИКИ ОТ ЭНЦИКЛОПЕДИИ?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000100" y="3000372"/>
            <a:ext cx="5857916" cy="3500462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1800" b="1" i="1" dirty="0">
                <a:latin typeface="Georgia" pitchFamily="18" charset="0"/>
              </a:rPr>
              <a:t>Каждый справочник посвящен какой-то одной теме. Одни</a:t>
            </a:r>
            <a:r>
              <a:rPr lang="ru-RU" sz="1800" dirty="0"/>
              <a:t> </a:t>
            </a:r>
            <a:r>
              <a:rPr lang="ru-RU" sz="1800" b="1" i="1" dirty="0">
                <a:latin typeface="Georgia" pitchFamily="18" charset="0"/>
              </a:rPr>
              <a:t>справочники подскажут названия рек, морей, городов, другие расскажут о растениях, животных, кораблях или самолетах. Отличительной особенностью этих книг является то, что в конце книги есть специальные странички предметно–именные  указатели. Все слова в этих указателях расположены по алфавиту.</a:t>
            </a:r>
          </a:p>
          <a:p>
            <a:pPr>
              <a:defRPr/>
            </a:pPr>
            <a:r>
              <a:rPr lang="ru-RU" sz="1800" b="1" i="1" dirty="0">
                <a:latin typeface="Georgia" pitchFamily="18" charset="0"/>
              </a:rPr>
              <a:t>Эти указатели облегчают поиск ответа на нужный вопрос.</a:t>
            </a:r>
            <a:r>
              <a:rPr lang="ru-RU" sz="1800" dirty="0"/>
              <a:t> </a:t>
            </a:r>
            <a:endParaRPr lang="ru-RU" sz="1800" b="1" i="1" dirty="0">
              <a:latin typeface="Georgia" pitchFamily="18" charset="0"/>
            </a:endParaRPr>
          </a:p>
          <a:p>
            <a:pPr>
              <a:defRPr/>
            </a:pPr>
            <a:endParaRPr lang="ru-RU" b="1" i="1" dirty="0">
              <a:latin typeface="Georgia" pitchFamily="18" charset="0"/>
            </a:endParaRPr>
          </a:p>
          <a:p>
            <a:pPr>
              <a:defRPr/>
            </a:pPr>
            <a:endParaRPr lang="ru-RU" b="1" i="1" dirty="0">
              <a:latin typeface="Georgia" pitchFamily="18" charset="0"/>
            </a:endParaRPr>
          </a:p>
          <a:p>
            <a:pPr>
              <a:defRPr/>
            </a:pPr>
            <a:endParaRPr lang="ru-RU" sz="3200" b="1" i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858000" y="2928938"/>
            <a:ext cx="2098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2571736" y="357166"/>
            <a:ext cx="6215106" cy="1928826"/>
          </a:xfrm>
          <a:prstGeom prst="wedgeEllipseCallout">
            <a:avLst>
              <a:gd name="adj1" fmla="val -32709"/>
              <a:gd name="adj2" fmla="val 80313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А СЛОВАРИ – ЭТО ТОЖЕ СПРАВОЧНАЯ ЛИТЕРАТУРА?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000100" y="2571744"/>
            <a:ext cx="5857916" cy="3929090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sz="32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Словари - </a:t>
            </a:r>
            <a:r>
              <a:rPr lang="ru-RU" sz="3200" b="1" i="1" dirty="0"/>
              <a:t> </a:t>
            </a:r>
            <a:r>
              <a:rPr lang="ru-RU" b="1" i="1" dirty="0">
                <a:latin typeface="Georgia" pitchFamily="18" charset="0"/>
              </a:rPr>
              <a:t>собрание многих слов, расположенных в алфавитном порядке. </a:t>
            </a:r>
            <a:r>
              <a:rPr lang="ru-RU" b="1" i="1" dirty="0">
                <a:latin typeface="Georgia" pitchFamily="18" charset="0"/>
                <a:hlinkClick r:id="rId3" action="ppaction://hlinksldjump"/>
              </a:rPr>
              <a:t> </a:t>
            </a:r>
          </a:p>
          <a:p>
            <a:pPr>
              <a:defRPr/>
            </a:pPr>
            <a:endParaRPr lang="ru-RU" b="1" i="1" dirty="0">
              <a:latin typeface="Georgia" pitchFamily="18" charset="0"/>
              <a:hlinkClick r:id="rId3" action="ppaction://hlinksldjump"/>
            </a:endParaRPr>
          </a:p>
          <a:p>
            <a:pPr>
              <a:defRPr/>
            </a:pPr>
            <a:r>
              <a:rPr lang="ru-RU" b="1" i="1" dirty="0">
                <a:latin typeface="Georgia" pitchFamily="18" charset="0"/>
              </a:rPr>
              <a:t>Первые словари назывались азбуковниками. Самый известный словарь 19 века создал языковед В. И. Даль.  Называется он «Толковый словарь живого великорусского языка».</a:t>
            </a:r>
            <a:endParaRPr lang="ru-RU" b="1" i="1" dirty="0">
              <a:latin typeface="Georgia" pitchFamily="18" charset="0"/>
              <a:hlinkClick r:id="rId3" action="ppaction://hlinksldjump"/>
            </a:endParaRPr>
          </a:p>
          <a:p>
            <a:pPr>
              <a:defRPr/>
            </a:pP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3" action="ppaction://hlinksldjump"/>
              </a:rPr>
              <a:t>«Словарь – это вся Вселенная в алфавитном  порядке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3" action="ppaction://hlinksldjump"/>
              </a:rPr>
              <a:t>».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3" action="ppaction://hlinksldjump"/>
              </a:rPr>
              <a:t> 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hlinkClick r:id="rId3" action="ppaction://hlinksldjump"/>
              </a:rPr>
              <a:t>Вольтер                                            </a:t>
            </a:r>
            <a:endParaRPr lang="ru-RU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hlinkClick r:id="rId3" action="ppaction://hlinksldjump"/>
            </a:endParaRPr>
          </a:p>
          <a:p>
            <a:pPr>
              <a:defRPr/>
            </a:pPr>
            <a:endParaRPr lang="ru-RU" b="1" i="1" dirty="0">
              <a:latin typeface="Georgia" pitchFamily="18" charset="0"/>
            </a:endParaRPr>
          </a:p>
          <a:p>
            <a:pPr>
              <a:defRPr/>
            </a:pPr>
            <a:endParaRPr lang="ru-RU" sz="3200" b="1" i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313" y="214313"/>
            <a:ext cx="7358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  <a:ea typeface="+mj-ea"/>
                <a:cs typeface="+mj-cs"/>
              </a:rPr>
              <a:t>СЛОВАРИ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857250"/>
            <a:ext cx="7858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latin typeface="Georgia" pitchFamily="18" charset="0"/>
                <a:ea typeface="+mj-ea"/>
                <a:cs typeface="+mj-cs"/>
              </a:rPr>
              <a:t>Словари бывают самые разные:                                энциклопедические, языковые, отраслевые, тематические. </a:t>
            </a:r>
          </a:p>
        </p:txBody>
      </p:sp>
      <p:pic>
        <p:nvPicPr>
          <p:cNvPr id="8" name="Рисунок 7" descr="C:\Users\user\AppData\Local\Microsoft\Windows\INetCache\Content.Word\20210222_102558.jpg"/>
          <p:cNvPicPr/>
          <p:nvPr/>
        </p:nvPicPr>
        <p:blipFill>
          <a:blip r:embed="rId2" cstate="print"/>
          <a:srcRect l="13844" t="9033" r="17858" b="4259"/>
          <a:stretch>
            <a:fillRect/>
          </a:stretch>
        </p:blipFill>
        <p:spPr bwMode="auto">
          <a:xfrm>
            <a:off x="1259632" y="1844824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INetCache\Content.Word\20210222_102606.jpg"/>
          <p:cNvPicPr/>
          <p:nvPr/>
        </p:nvPicPr>
        <p:blipFill>
          <a:blip r:embed="rId3" cstate="print"/>
          <a:srcRect l="18423" t="3704" r="26515" b="2963"/>
          <a:stretch>
            <a:fillRect/>
          </a:stretch>
        </p:blipFill>
        <p:spPr bwMode="auto">
          <a:xfrm>
            <a:off x="6876256" y="2060848"/>
            <a:ext cx="20882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INetCache\Content.Word\20210222_102758.jpg"/>
          <p:cNvPicPr/>
          <p:nvPr/>
        </p:nvPicPr>
        <p:blipFill>
          <a:blip r:embed="rId4" cstate="print"/>
          <a:srcRect l="12340" r="1634"/>
          <a:stretch>
            <a:fillRect/>
          </a:stretch>
        </p:blipFill>
        <p:spPr bwMode="auto">
          <a:xfrm rot="10800000">
            <a:off x="3923928" y="3284984"/>
            <a:ext cx="30165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948264" y="2924944"/>
            <a:ext cx="197643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611560" y="2924944"/>
            <a:ext cx="20828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99592" y="2132856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5400" b="1" i="1" dirty="0" smtClean="0">
                <a:solidFill>
                  <a:srgbClr val="663300"/>
                </a:solidFill>
                <a:latin typeface="Monotype Corsiva" pitchFamily="66" charset="0"/>
              </a:rPr>
              <a:t>Спаравочная литература</a:t>
            </a:r>
            <a:endParaRPr lang="ru-RU" b="1" i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>
                <a:latin typeface="Georgia" pitchFamily="18" charset="0"/>
              </a:rPr>
              <a:t>Библиотечный </a:t>
            </a:r>
            <a:r>
              <a:rPr lang="ru-RU" b="1" i="1" dirty="0" smtClean="0">
                <a:latin typeface="Georgia" pitchFamily="18" charset="0"/>
              </a:rPr>
              <a:t>урок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latin typeface="Georgia" pitchFamily="18" charset="0"/>
              </a:rPr>
              <a:t>Форма поведения: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latin typeface="Georgia" pitchFamily="18" charset="0"/>
              </a:rPr>
              <a:t> Игра - путешествие</a:t>
            </a:r>
            <a:r>
              <a:rPr lang="ru-RU" b="1" i="1" dirty="0" smtClean="0">
                <a:latin typeface="Georgia" pitchFamily="18" charset="0"/>
              </a:rPr>
              <a:t>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20688"/>
            <a:ext cx="6232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Monotype Corsiva" pitchFamily="66" charset="0"/>
              </a:rPr>
              <a:t>Библиотека </a:t>
            </a:r>
          </a:p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Monotype Corsiva" pitchFamily="66" charset="0"/>
              </a:rPr>
              <a:t>общеобразовательной школы села Карабулак</a:t>
            </a:r>
            <a:endParaRPr lang="ru-RU" sz="28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97" y="5373216"/>
            <a:ext cx="4419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Monotype Corsiva" pitchFamily="66" charset="0"/>
              </a:rPr>
              <a:t>Подготовила : 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Monotype Corsiva" pitchFamily="66" charset="0"/>
              </a:rPr>
              <a:t>Зав. библиотекой   А. Искакова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786563" y="2928938"/>
            <a:ext cx="2098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2571736" y="357166"/>
            <a:ext cx="6215106" cy="2000264"/>
          </a:xfrm>
          <a:prstGeom prst="wedgeEllipseCallout">
            <a:avLst>
              <a:gd name="adj1" fmla="val -32174"/>
              <a:gd name="adj2" fmla="val 68678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ИТАК, ЧТО ВЫ УЗНАЛИ НА БИБЛИОТЕЧНОМ УРОКЕ?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000100" y="3000372"/>
            <a:ext cx="5786478" cy="3500462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Georgia" pitchFamily="18" charset="0"/>
              </a:rPr>
              <a:t>Энциклопедии, словари, справочники содержат полную или краткую информацию о предметах и явлениях.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Georgia" pitchFamily="18" charset="0"/>
              </a:rPr>
              <a:t>Материал расположен  в алфавитном порядке или по темам.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Georgia" pitchFamily="18" charset="0"/>
              </a:rPr>
              <a:t>Эти книги предназначены для быстрого поиска информации.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i="1" dirty="0">
                <a:latin typeface="Georgia" pitchFamily="18" charset="0"/>
              </a:rPr>
              <a:t>Чтобы облегчить поиск нужно использовать указатель в книге.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858000" y="2071688"/>
            <a:ext cx="197643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1143000" y="2928938"/>
            <a:ext cx="20828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500313" y="428625"/>
            <a:ext cx="47863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7B5229"/>
                </a:solidFill>
                <a:latin typeface="Monotype Corsiva" pitchFamily="66" charset="0"/>
              </a:rPr>
              <a:t>Читайте!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7B5229"/>
                </a:solidFill>
                <a:latin typeface="Monotype Corsiva" pitchFamily="66" charset="0"/>
              </a:rPr>
              <a:t>И пусть в вашей жизни не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7B5229"/>
                </a:solidFill>
                <a:latin typeface="Monotype Corsiva" pitchFamily="66" charset="0"/>
              </a:rPr>
              <a:t>будет ни одного дня, когда бы вы не прочли ни одной строчки, хоть одной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7B5229"/>
                </a:solidFill>
                <a:latin typeface="Monotype Corsiva" pitchFamily="66" charset="0"/>
              </a:rPr>
              <a:t>странички из новой книги.</a:t>
            </a:r>
            <a:r>
              <a:rPr lang="ru-RU" sz="3600">
                <a:latin typeface="Monotype Corsiva" pitchFamily="66" charset="0"/>
              </a:rPr>
              <a:t>  </a:t>
            </a:r>
            <a:r>
              <a:rPr lang="ru-RU" sz="3200">
                <a:latin typeface="Monotype Corsiva" pitchFamily="66" charset="0"/>
              </a:rPr>
              <a:t>                       </a:t>
            </a:r>
            <a:r>
              <a:rPr lang="ru-RU" sz="3200" b="1">
                <a:solidFill>
                  <a:srgbClr val="7B5229"/>
                </a:solidFill>
                <a:latin typeface="Monotype Corsiva" pitchFamily="66" charset="0"/>
              </a:rPr>
              <a:t>К.Г. Паустовский</a:t>
            </a:r>
            <a:endParaRPr lang="ru-RU" sz="2800" b="1">
              <a:solidFill>
                <a:srgbClr val="7B522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5"/>
            <a:ext cx="8028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Расширить знания школьников о справочной литературе. </a:t>
            </a:r>
            <a:endParaRPr lang="ru-RU" sz="3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Привить интерес к справочной литературе.  </a:t>
            </a:r>
            <a:endParaRPr lang="ru-RU" sz="3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умению ею пользоваться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учащихся самостоятельно добывать информацию в справочной литературе. </a:t>
            </a:r>
          </a:p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Всему </a:t>
            </a:r>
            <a:r>
              <a:rPr lang="ru-RU" sz="3600" b="1" i="1" dirty="0" smtClean="0">
                <a:solidFill>
                  <a:srgbClr val="002060"/>
                </a:solidFill>
              </a:rPr>
              <a:t>название дано –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И зверю, и предмету.                                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Вещей </a:t>
            </a:r>
            <a:r>
              <a:rPr lang="ru-RU" sz="3600" b="1" i="1" dirty="0" smtClean="0">
                <a:solidFill>
                  <a:srgbClr val="002060"/>
                </a:solidFill>
              </a:rPr>
              <a:t>вокруг полным-полно,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 </a:t>
            </a:r>
            <a:r>
              <a:rPr lang="ru-RU" sz="3600" b="1" i="1" dirty="0" smtClean="0">
                <a:solidFill>
                  <a:srgbClr val="002060"/>
                </a:solidFill>
              </a:rPr>
              <a:t>безымянных нету!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И </a:t>
            </a:r>
            <a:r>
              <a:rPr lang="ru-RU" sz="3600" b="1" i="1" dirty="0" smtClean="0">
                <a:solidFill>
                  <a:srgbClr val="002060"/>
                </a:solidFill>
              </a:rPr>
              <a:t>всё, что может видеть глаз</a:t>
            </a:r>
            <a:r>
              <a:rPr lang="ru-RU" sz="3600" b="1" i="1" dirty="0" smtClean="0">
                <a:solidFill>
                  <a:srgbClr val="002060"/>
                </a:solidFill>
              </a:rPr>
              <a:t>,-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Над нами и под нами,-                                 И всё, что в памяти у нас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Означено </a:t>
            </a:r>
            <a:r>
              <a:rPr lang="ru-RU" sz="3600" b="1" i="1" dirty="0" smtClean="0">
                <a:solidFill>
                  <a:srgbClr val="002060"/>
                </a:solidFill>
              </a:rPr>
              <a:t>словами.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714625" y="357188"/>
            <a:ext cx="3729038" cy="1752600"/>
          </a:xfrm>
        </p:spPr>
        <p:txBody>
          <a:bodyPr/>
          <a:lstStyle/>
          <a:p>
            <a:pPr>
              <a:defRPr/>
            </a:pP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СПРАВОЧНАЯ</a:t>
            </a:r>
            <a:b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</a:br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ЛИТЕРАТУРА</a:t>
            </a:r>
          </a:p>
        </p:txBody>
      </p:sp>
      <p:pic>
        <p:nvPicPr>
          <p:cNvPr id="3" name="Picture 22" descr="2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00250"/>
            <a:ext cx="2389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bib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0DD"/>
              </a:clrFrom>
              <a:clrTo>
                <a:srgbClr val="EEE0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3429000"/>
            <a:ext cx="28146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sh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3751" t="5475" r="1750" b="6204"/>
          <a:stretch>
            <a:fillRect/>
          </a:stretch>
        </p:blipFill>
        <p:spPr bwMode="auto">
          <a:xfrm>
            <a:off x="6357938" y="1714500"/>
            <a:ext cx="2428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643688" y="4000500"/>
            <a:ext cx="23034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ea typeface="+mj-ea"/>
                <a:cs typeface="+mj-cs"/>
              </a:rPr>
              <a:t>СЛОВАРИ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214938" y="6000750"/>
            <a:ext cx="3714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8C0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ea typeface="+mj-ea"/>
                <a:cs typeface="+mj-cs"/>
              </a:rPr>
              <a:t>ЭНЦИКЛОПЕДИИ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000125" y="5214938"/>
            <a:ext cx="32400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  <a:ea typeface="+mj-ea"/>
                <a:cs typeface="+mj-cs"/>
              </a:rPr>
              <a:t>СПРАВОЧНИКИ</a:t>
            </a: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5400000">
            <a:off x="2928937" y="2214563"/>
            <a:ext cx="500063" cy="3571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rot="16200000" flipH="1">
            <a:off x="1785937" y="4643438"/>
            <a:ext cx="714375" cy="571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5500688" y="2071688"/>
            <a:ext cx="714375" cy="500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rot="16200000" flipH="1">
            <a:off x="7393782" y="3464718"/>
            <a:ext cx="571500" cy="5000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rot="16200000" flipH="1">
            <a:off x="4000500" y="2428875"/>
            <a:ext cx="1428750" cy="571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20"/>
          <p:cNvCxnSpPr>
            <a:cxnSpLocks noChangeShapeType="1"/>
            <a:endCxn id="7" idx="0"/>
          </p:cNvCxnSpPr>
          <p:nvPr/>
        </p:nvCxnSpPr>
        <p:spPr bwMode="auto">
          <a:xfrm>
            <a:off x="6429375" y="5429250"/>
            <a:ext cx="642938" cy="571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928688" y="2714625"/>
            <a:ext cx="224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857356" y="428604"/>
            <a:ext cx="6627811" cy="1928826"/>
          </a:xfrm>
          <a:prstGeom prst="wedgeEllipseCallout">
            <a:avLst>
              <a:gd name="adj1" fmla="val -40134"/>
              <a:gd name="adj2" fmla="val 67651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Что</a:t>
            </a:r>
            <a:r>
              <a:rPr lang="ru-RU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такое</a:t>
            </a:r>
            <a:r>
              <a:rPr lang="ru-RU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ЭНЦИКЛОПЕДИЯ?</a:t>
            </a:r>
            <a:endParaRPr lang="ru-RU" sz="54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143240" y="3500438"/>
            <a:ext cx="5643602" cy="2857520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endParaRPr lang="ru-RU" sz="2800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hlinkClick r:id="rId3" action="ppaction://hlinksldjump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Энциклопедия – </a:t>
            </a:r>
            <a:endParaRPr lang="ru-RU" sz="3200" b="1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i="1" dirty="0">
                <a:latin typeface="Georgia" pitchFamily="18" charset="0"/>
                <a:ea typeface="+mn-ea"/>
                <a:cs typeface="+mn-cs"/>
              </a:rPr>
              <a:t>это научное справочное пособие в форме словаря по всем или отдельным отраслям знаний.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63" y="214313"/>
            <a:ext cx="7786687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  <a:ea typeface="+mj-ea"/>
                <a:cs typeface="+mj-cs"/>
              </a:rPr>
              <a:t>Первые книги подобные энциклопедиям появились </a:t>
            </a:r>
            <a:r>
              <a:rPr lang="ru-RU" sz="2400" b="1" i="1" dirty="0">
                <a:latin typeface="Georgia" pitchFamily="18" charset="0"/>
              </a:rPr>
              <a:t>в Древней  Греции.</a:t>
            </a:r>
            <a:r>
              <a:rPr lang="ru-RU" sz="2400" b="1" i="1" dirty="0"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ru-RU" sz="2400" b="1" i="1" dirty="0">
              <a:latin typeface="Georgi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i="1" dirty="0">
                <a:latin typeface="Georgia" pitchFamily="18" charset="0"/>
                <a:ea typeface="+mj-ea"/>
                <a:cs typeface="+mj-cs"/>
              </a:rPr>
              <a:t>Слово</a:t>
            </a:r>
            <a:r>
              <a:rPr lang="ru-RU" sz="2400" dirty="0"/>
              <a:t> 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j-ea"/>
                <a:cs typeface="+mj-cs"/>
                <a:hlinkClick r:id="rId2" action="ppaction://hlinksldjump"/>
              </a:rPr>
              <a:t>«энциклопедия» 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400" b="1" i="1" dirty="0">
                <a:latin typeface="Georgia" pitchFamily="18" charset="0"/>
              </a:rPr>
              <a:t>придумал  французский писатель Франсуа Рабле,   что в переводе с французского языка означает - </a:t>
            </a:r>
            <a:r>
              <a:rPr lang="ru-RU" sz="3200" b="1" i="1" u="sng" dirty="0">
                <a:solidFill>
                  <a:srgbClr val="660033"/>
                </a:solidFill>
                <a:latin typeface="Georgia" pitchFamily="18" charset="0"/>
              </a:rPr>
              <a:t>«Круг знаний»</a:t>
            </a:r>
            <a:r>
              <a:rPr lang="ru-RU" sz="3200" b="1" i="1" dirty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rgbClr val="660033"/>
                </a:solidFill>
                <a:latin typeface="Georgia" pitchFamily="18" charset="0"/>
              </a:rPr>
              <a:t>или </a:t>
            </a:r>
            <a:r>
              <a:rPr lang="ru-RU" sz="3200" b="1" i="1" u="sng" dirty="0">
                <a:solidFill>
                  <a:srgbClr val="660033"/>
                </a:solidFill>
                <a:latin typeface="Georgia" pitchFamily="18" charset="0"/>
              </a:rPr>
              <a:t>«Обучение по всему кругу знаний».</a:t>
            </a:r>
            <a:endParaRPr lang="ru-RU" sz="2400" b="1" i="1" dirty="0">
              <a:latin typeface="Georgia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ru-RU" sz="2400" b="1" i="1" dirty="0">
                <a:latin typeface="Georgia" pitchFamily="18" charset="0"/>
                <a:ea typeface="+mj-ea"/>
                <a:cs typeface="+mj-cs"/>
              </a:rPr>
              <a:t>	Первая самая знаменитая энциклопедия появились 200 лет назад во Франции и называлась она «Энциклопедия или словарь наук, искусств и ремёсел».</a:t>
            </a:r>
          </a:p>
          <a:p>
            <a:pPr>
              <a:defRPr/>
            </a:pPr>
            <a:r>
              <a:rPr lang="ru-RU" sz="2400" b="1" i="1" dirty="0">
                <a:latin typeface="Georgia" pitchFamily="18" charset="0"/>
                <a:ea typeface="+mj-ea"/>
                <a:cs typeface="+mj-cs"/>
              </a:rPr>
              <a:t>	В 1862 году в России появилась «Техническая энциклопедия», а вслед за ней стали появляться разные другие энциклопедии.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73" r="6055" b="9662"/>
          <a:stretch>
            <a:fillRect/>
          </a:stretch>
        </p:blipFill>
        <p:spPr bwMode="auto">
          <a:xfrm>
            <a:off x="857250" y="2500313"/>
            <a:ext cx="2241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571604" y="357166"/>
            <a:ext cx="6913563" cy="1928826"/>
          </a:xfrm>
          <a:prstGeom prst="wedgeEllipseCallout">
            <a:avLst>
              <a:gd name="adj1" fmla="val -36580"/>
              <a:gd name="adj2" fmla="val 68591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Какие бывают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ЭНЦИКЛОПЕДИИ?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071802" y="3429000"/>
            <a:ext cx="5643602" cy="3071834"/>
          </a:xfrm>
          <a:prstGeom prst="foldedCorner">
            <a:avLst>
              <a:gd name="adj" fmla="val 12500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Энциклопедии  бывают:   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Полные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и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краткие.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b="1" i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Универсальные  и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 отраслевые.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b="1" i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Алфавитные  </a:t>
            </a: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и тематические.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sldjump"/>
              </a:rPr>
              <a:t>                            </a:t>
            </a: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8215313" y="48577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мальчик и дев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7529" r="54953" b="9662"/>
          <a:stretch>
            <a:fillRect/>
          </a:stretch>
        </p:blipFill>
        <p:spPr bwMode="auto">
          <a:xfrm>
            <a:off x="6786563" y="2928938"/>
            <a:ext cx="2098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2571768" cy="415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h="63500"/>
          </a:sp3d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2357422" y="357166"/>
            <a:ext cx="6429420" cy="1571636"/>
          </a:xfrm>
          <a:prstGeom prst="wedgeEllipseCallout">
            <a:avLst>
              <a:gd name="adj1" fmla="val -32911"/>
              <a:gd name="adj2" fmla="val 101728"/>
            </a:avLst>
          </a:prstGeom>
          <a:ln w="38100">
            <a:solidFill>
              <a:srgbClr val="663300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 кто придумал</a:t>
            </a:r>
          </a:p>
          <a:p>
            <a:pPr>
              <a:defRPr/>
            </a:pPr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itchFamily="66" charset="0"/>
              </a:rPr>
              <a:t>ДЕТСКУЮ ЭНЦИКЛОПЕДИЮ?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75" y="6143625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Georgia" pitchFamily="18" charset="0"/>
                <a:ea typeface="+mj-ea"/>
                <a:cs typeface="+mj-cs"/>
              </a:rPr>
              <a:t>Лев Кассиль </a:t>
            </a:r>
            <a:r>
              <a:rPr lang="ru-RU" sz="1600" b="1" i="1" dirty="0">
                <a:latin typeface="Georgia" pitchFamily="18" charset="0"/>
                <a:ea typeface="+mj-ea"/>
                <a:cs typeface="+mj-cs"/>
              </a:rPr>
              <a:t>(1905-1970)</a:t>
            </a:r>
            <a:endParaRPr lang="ru-RU" b="1" i="1" dirty="0"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597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Тетрадь</vt:lpstr>
      <vt:lpstr>Слайд 1</vt:lpstr>
      <vt:lpstr>Слайд 2</vt:lpstr>
      <vt:lpstr>Слайд 3</vt:lpstr>
      <vt:lpstr>Слайд 4</vt:lpstr>
      <vt:lpstr>СПРАВОЧНАЯ ЛИТЕРАТУРА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первые энциклопедии, словари, справочники</dc:title>
  <dc:creator/>
  <cp:lastModifiedBy>Айнагуль Искакова</cp:lastModifiedBy>
  <cp:revision>159</cp:revision>
  <dcterms:created xsi:type="dcterms:W3CDTF">1601-01-01T00:00:00Z</dcterms:created>
  <dcterms:modified xsi:type="dcterms:W3CDTF">2021-02-22T06:23:17Z</dcterms:modified>
</cp:coreProperties>
</file>