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3" r:id="rId4"/>
    <p:sldId id="259" r:id="rId5"/>
    <p:sldId id="264" r:id="rId6"/>
    <p:sldId id="260" r:id="rId7"/>
    <p:sldId id="261" r:id="rId8"/>
    <p:sldId id="262" r:id="rId9"/>
    <p:sldId id="266" r:id="rId10"/>
    <p:sldId id="267" r:id="rId11"/>
    <p:sldId id="268" r:id="rId12"/>
    <p:sldId id="269" r:id="rId13"/>
    <p:sldId id="270" r:id="rId14"/>
    <p:sldId id="271" r:id="rId15"/>
    <p:sldId id="272" r:id="rId16"/>
    <p:sldId id="273" r:id="rId17"/>
    <p:sldId id="274" r:id="rId18"/>
    <p:sldId id="278" r:id="rId19"/>
    <p:sldId id="279" r:id="rId20"/>
    <p:sldId id="280" r:id="rId21"/>
    <p:sldId id="281" r:id="rId22"/>
    <p:sldId id="275" r:id="rId23"/>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737" autoAdjust="0"/>
  </p:normalViewPr>
  <p:slideViewPr>
    <p:cSldViewPr>
      <p:cViewPr>
        <p:scale>
          <a:sx n="60" d="100"/>
          <a:sy n="60" d="100"/>
        </p:scale>
        <p:origin x="-3084" y="-117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8148DCCA-A560-43D2-A3BC-A2DAD51AF275}"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7928610D-F6F8-4341-9A53-E0F1476E7607}"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07A318A1-73A5-4620-8A56-E79992298609}"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C57B0D64-7789-4C31-B0F6-4749E8ED2D46}"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C4B205C6-E567-486A-9E2A-7BA7186575D9}"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44DFCEAA-41E4-42DB-B6CF-BF4E924B1E22}"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pPr>
              <a:defRPr/>
            </a:pPr>
            <a:fld id="{FA345457-A82C-480D-B68B-AF18C0BBF5DA}"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633A29B0-4DD5-4547-9500-D8D8D0DBCB86}"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pPr>
              <a:defRPr/>
            </a:pPr>
            <a:fld id="{EAC46691-220B-41E9-85FF-84A405538ADD}"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36453F92-B425-4F1F-904C-DBBFCCFE836F}"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41E3B409-CFE1-45DE-978D-9C856F4ADDC3}"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ru-R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B1EC16A2-CA19-4E7B-8496-C327FC0A8F30}"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6.gif"/><Relationship Id="rId1" Type="http://schemas.openxmlformats.org/officeDocument/2006/relationships/slideLayout" Target="../slideLayouts/slideLayout2.xml"/><Relationship Id="rId4" Type="http://schemas.openxmlformats.org/officeDocument/2006/relationships/audio" Target="../media/audio2.wav"/></Relationships>
</file>

<file path=ppt/slides/_rels/slide11.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6.gif"/><Relationship Id="rId1" Type="http://schemas.openxmlformats.org/officeDocument/2006/relationships/slideLayout" Target="../slideLayouts/slideLayout2.xml"/><Relationship Id="rId4" Type="http://schemas.openxmlformats.org/officeDocument/2006/relationships/audio" Target="../media/audio2.wav"/></Relationships>
</file>

<file path=ppt/slides/_rels/slide12.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6.gif"/><Relationship Id="rId1" Type="http://schemas.openxmlformats.org/officeDocument/2006/relationships/slideLayout" Target="../slideLayouts/slideLayout2.xml"/><Relationship Id="rId4" Type="http://schemas.openxmlformats.org/officeDocument/2006/relationships/audio" Target="../media/audio2.wav"/></Relationships>
</file>

<file path=ppt/slides/_rels/slide13.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6.gif"/><Relationship Id="rId1" Type="http://schemas.openxmlformats.org/officeDocument/2006/relationships/slideLayout" Target="../slideLayouts/slideLayout2.xml"/><Relationship Id="rId4" Type="http://schemas.openxmlformats.org/officeDocument/2006/relationships/audio" Target="../media/audio2.wav"/></Relationships>
</file>

<file path=ppt/slides/_rels/slide14.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6.gif"/><Relationship Id="rId1" Type="http://schemas.openxmlformats.org/officeDocument/2006/relationships/slideLayout" Target="../slideLayouts/slideLayout2.xml"/><Relationship Id="rId4" Type="http://schemas.openxmlformats.org/officeDocument/2006/relationships/audio" Target="../media/audio2.wav"/></Relationships>
</file>

<file path=ppt/slides/_rels/slide15.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6.gif"/><Relationship Id="rId1" Type="http://schemas.openxmlformats.org/officeDocument/2006/relationships/slideLayout" Target="../slideLayouts/slideLayout2.xml"/><Relationship Id="rId4" Type="http://schemas.openxmlformats.org/officeDocument/2006/relationships/audio" Target="../media/audio2.wav"/></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slide" Target="slide13.xml"/><Relationship Id="rId3" Type="http://schemas.openxmlformats.org/officeDocument/2006/relationships/slide" Target="slide8.xml"/><Relationship Id="rId7" Type="http://schemas.openxmlformats.org/officeDocument/2006/relationships/slide" Target="slide12.xml"/><Relationship Id="rId12" Type="http://schemas.openxmlformats.org/officeDocument/2006/relationships/audio" Target="../media/audio1.wav"/><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slide" Target="slide11.xml"/><Relationship Id="rId11" Type="http://schemas.openxmlformats.org/officeDocument/2006/relationships/slide" Target="slide16.xml"/><Relationship Id="rId5" Type="http://schemas.openxmlformats.org/officeDocument/2006/relationships/slide" Target="slide10.xml"/><Relationship Id="rId10" Type="http://schemas.openxmlformats.org/officeDocument/2006/relationships/slide" Target="slide15.xml"/><Relationship Id="rId4" Type="http://schemas.openxmlformats.org/officeDocument/2006/relationships/slide" Target="slide9.xml"/><Relationship Id="rId9" Type="http://schemas.openxmlformats.org/officeDocument/2006/relationships/slide" Target="slide14.xml"/></Relationships>
</file>

<file path=ppt/slides/_rels/slide8.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6.gif"/><Relationship Id="rId1" Type="http://schemas.openxmlformats.org/officeDocument/2006/relationships/slideLayout" Target="../slideLayouts/slideLayout2.xml"/><Relationship Id="rId4" Type="http://schemas.openxmlformats.org/officeDocument/2006/relationships/audio" Target="../media/audio2.wav"/></Relationships>
</file>

<file path=ppt/slides/_rels/slide9.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6.gif"/><Relationship Id="rId1" Type="http://schemas.openxmlformats.org/officeDocument/2006/relationships/slideLayout" Target="../slideLayouts/slideLayout2.xml"/><Relationship Id="rId4" Type="http://schemas.openxmlformats.org/officeDocument/2006/relationships/audio" Target="../media/audio2.wav"/></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fon"/>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3075" name="Заголовок 6"/>
          <p:cNvSpPr>
            <a:spLocks noGrp="1"/>
          </p:cNvSpPr>
          <p:nvPr>
            <p:ph type="title"/>
          </p:nvPr>
        </p:nvSpPr>
        <p:spPr/>
        <p:txBody>
          <a:bodyPr/>
          <a:lstStyle/>
          <a:p>
            <a:pPr eaLnBrk="1" hangingPunct="1"/>
            <a:r>
              <a:rPr lang="kk-KZ" b="1" dirty="0" smtClean="0">
                <a:solidFill>
                  <a:srgbClr val="FF0000"/>
                </a:solidFill>
                <a:latin typeface="Times New Roman" pitchFamily="18" charset="0"/>
                <a:cs typeface="Times New Roman" pitchFamily="18" charset="0"/>
              </a:rPr>
              <a:t>Сұрақ-жауап</a:t>
            </a:r>
            <a:endParaRPr lang="ru-RU" b="1" dirty="0" smtClean="0">
              <a:solidFill>
                <a:srgbClr val="FF0000"/>
              </a:solidFill>
              <a:latin typeface="Times New Roman" pitchFamily="18" charset="0"/>
              <a:cs typeface="Times New Roman" pitchFamily="18" charset="0"/>
            </a:endParaRPr>
          </a:p>
        </p:txBody>
      </p:sp>
      <p:sp>
        <p:nvSpPr>
          <p:cNvPr id="3076" name="Содержимое 7"/>
          <p:cNvSpPr>
            <a:spLocks noGrp="1"/>
          </p:cNvSpPr>
          <p:nvPr>
            <p:ph idx="1"/>
          </p:nvPr>
        </p:nvSpPr>
        <p:spPr/>
        <p:txBody>
          <a:bodyPr/>
          <a:lstStyle/>
          <a:p>
            <a:pPr marL="514350" indent="-514350" eaLnBrk="1" hangingPunct="1">
              <a:buFontTx/>
              <a:buAutoNum type="arabicPeriod"/>
            </a:pPr>
            <a:r>
              <a:rPr lang="kk-KZ" b="1" dirty="0" smtClean="0">
                <a:latin typeface="Times New Roman" pitchFamily="18" charset="0"/>
                <a:cs typeface="Times New Roman" pitchFamily="18" charset="0"/>
              </a:rPr>
              <a:t>“Бәйге” кезеңі;</a:t>
            </a:r>
          </a:p>
          <a:p>
            <a:pPr marL="514350" indent="-514350" eaLnBrk="1" hangingPunct="1">
              <a:buFontTx/>
              <a:buAutoNum type="arabicPeriod"/>
            </a:pPr>
            <a:r>
              <a:rPr lang="kk-KZ" b="1" dirty="0" smtClean="0">
                <a:latin typeface="Times New Roman" pitchFamily="18" charset="0"/>
                <a:cs typeface="Times New Roman" pitchFamily="18" charset="0"/>
              </a:rPr>
              <a:t>“Жеті жұрттың тілін біл” кезеңі;</a:t>
            </a:r>
          </a:p>
          <a:p>
            <a:pPr marL="514350" indent="-514350" eaLnBrk="1" hangingPunct="1">
              <a:buFontTx/>
              <a:buAutoNum type="arabicPeriod"/>
            </a:pPr>
            <a:r>
              <a:rPr lang="kk-KZ" b="1" dirty="0" smtClean="0">
                <a:latin typeface="Times New Roman" pitchFamily="18" charset="0"/>
                <a:cs typeface="Times New Roman" pitchFamily="18" charset="0"/>
              </a:rPr>
              <a:t>“Қызықты сұрақтар” кезеңі;</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AutoShape 5" descr="http://hameleons.com/uploads/posts/2011-06/1307543848_01.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247" name="AutoShape 7" descr="http://hameleons.com/uploads/posts/2011-06/1307543848_01.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0248" name="Picture 8" descr="C:\Documents and Settings\Tilektes\Рабочий стол\fon-95.gif"/>
          <p:cNvPicPr>
            <a:picLocks noChangeAspect="1" noChangeArrowheads="1" noCrop="1"/>
          </p:cNvPicPr>
          <p:nvPr/>
        </p:nvPicPr>
        <p:blipFill>
          <a:blip r:embed="rId2" cstate="print"/>
          <a:srcRect/>
          <a:stretch>
            <a:fillRect/>
          </a:stretch>
        </p:blipFill>
        <p:spPr bwMode="auto">
          <a:xfrm>
            <a:off x="0" y="0"/>
            <a:ext cx="9144000" cy="6858000"/>
          </a:xfrm>
          <a:prstGeom prst="rect">
            <a:avLst/>
          </a:prstGeom>
          <a:noFill/>
        </p:spPr>
      </p:pic>
      <p:sp>
        <p:nvSpPr>
          <p:cNvPr id="7" name="Заголовок 6"/>
          <p:cNvSpPr>
            <a:spLocks noGrp="1"/>
          </p:cNvSpPr>
          <p:nvPr>
            <p:ph type="title"/>
          </p:nvPr>
        </p:nvSpPr>
        <p:spPr/>
        <p:txBody>
          <a:bodyPr/>
          <a:lstStyle/>
          <a:p>
            <a:r>
              <a:rPr lang="kk-KZ" dirty="0" smtClean="0">
                <a:solidFill>
                  <a:srgbClr val="FF0000"/>
                </a:solidFill>
              </a:rPr>
              <a:t>2</a:t>
            </a:r>
            <a:r>
              <a:rPr lang="en-US" dirty="0" smtClean="0">
                <a:solidFill>
                  <a:srgbClr val="FF0000"/>
                </a:solidFill>
              </a:rPr>
              <a:t>0</a:t>
            </a:r>
            <a:endParaRPr lang="ru-RU" dirty="0">
              <a:solidFill>
                <a:srgbClr val="FF0000"/>
              </a:solidFill>
            </a:endParaRPr>
          </a:p>
        </p:txBody>
      </p:sp>
      <p:sp>
        <p:nvSpPr>
          <p:cNvPr id="8" name="Содержимое 7"/>
          <p:cNvSpPr>
            <a:spLocks noGrp="1"/>
          </p:cNvSpPr>
          <p:nvPr>
            <p:ph idx="1"/>
          </p:nvPr>
        </p:nvSpPr>
        <p:spPr>
          <a:xfrm>
            <a:off x="214282" y="1600201"/>
            <a:ext cx="8472518" cy="1257296"/>
          </a:xfrm>
        </p:spPr>
        <p:txBody>
          <a:bodyPr/>
          <a:lstStyle/>
          <a:p>
            <a:pPr algn="ctr">
              <a:buNone/>
            </a:pPr>
            <a:r>
              <a:rPr lang="kk-KZ" sz="4400" b="1" dirty="0" smtClean="0">
                <a:solidFill>
                  <a:schemeClr val="accent6"/>
                </a:solidFill>
                <a:latin typeface="Times New Roman" pitchFamily="18" charset="0"/>
                <a:cs typeface="Times New Roman" pitchFamily="18" charset="0"/>
              </a:rPr>
              <a:t>ҚР Ата заңы қашан қабылданды?</a:t>
            </a:r>
            <a:endParaRPr lang="ru-RU" sz="4400" b="1" dirty="0">
              <a:solidFill>
                <a:schemeClr val="accent6"/>
              </a:solidFill>
              <a:latin typeface="Times New Roman" pitchFamily="18" charset="0"/>
              <a:cs typeface="Times New Roman" pitchFamily="18" charset="0"/>
            </a:endParaRPr>
          </a:p>
        </p:txBody>
      </p:sp>
      <p:sp>
        <p:nvSpPr>
          <p:cNvPr id="9" name="Прямоугольник 8"/>
          <p:cNvSpPr/>
          <p:nvPr/>
        </p:nvSpPr>
        <p:spPr>
          <a:xfrm>
            <a:off x="857224" y="3571876"/>
            <a:ext cx="7394973"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kk-KZ"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1995 жылы 30-тамыз</a:t>
            </a:r>
            <a:endParaRPr lang="ru-RU"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0" name="Управляющая кнопка: домой 9">
            <a:hlinkClick r:id="rId3" action="ppaction://hlinksldjump" highlightClick="1">
              <a:snd r:embed="rId4" name="applause.wav"/>
            </a:hlinkClick>
          </p:cNvPr>
          <p:cNvSpPr/>
          <p:nvPr/>
        </p:nvSpPr>
        <p:spPr>
          <a:xfrm>
            <a:off x="7929586" y="5786454"/>
            <a:ext cx="1071570" cy="928694"/>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AutoShape 5" descr="http://hameleons.com/uploads/posts/2011-06/1307543848_01.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247" name="AutoShape 7" descr="http://hameleons.com/uploads/posts/2011-06/1307543848_01.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0248" name="Picture 8" descr="C:\Documents and Settings\Tilektes\Рабочий стол\fon-95.gif"/>
          <p:cNvPicPr>
            <a:picLocks noChangeAspect="1" noChangeArrowheads="1" noCrop="1"/>
          </p:cNvPicPr>
          <p:nvPr/>
        </p:nvPicPr>
        <p:blipFill>
          <a:blip r:embed="rId2" cstate="print"/>
          <a:srcRect/>
          <a:stretch>
            <a:fillRect/>
          </a:stretch>
        </p:blipFill>
        <p:spPr bwMode="auto">
          <a:xfrm>
            <a:off x="0" y="0"/>
            <a:ext cx="9144000" cy="6858000"/>
          </a:xfrm>
          <a:prstGeom prst="rect">
            <a:avLst/>
          </a:prstGeom>
          <a:noFill/>
        </p:spPr>
      </p:pic>
      <p:sp>
        <p:nvSpPr>
          <p:cNvPr id="7" name="Заголовок 6"/>
          <p:cNvSpPr>
            <a:spLocks noGrp="1"/>
          </p:cNvSpPr>
          <p:nvPr>
            <p:ph type="title"/>
          </p:nvPr>
        </p:nvSpPr>
        <p:spPr/>
        <p:txBody>
          <a:bodyPr/>
          <a:lstStyle/>
          <a:p>
            <a:r>
              <a:rPr lang="kk-KZ" dirty="0" smtClean="0">
                <a:solidFill>
                  <a:srgbClr val="FF0000"/>
                </a:solidFill>
              </a:rPr>
              <a:t>2</a:t>
            </a:r>
            <a:r>
              <a:rPr lang="en-US" dirty="0" smtClean="0">
                <a:solidFill>
                  <a:srgbClr val="FF0000"/>
                </a:solidFill>
              </a:rPr>
              <a:t>0</a:t>
            </a:r>
            <a:endParaRPr lang="ru-RU" dirty="0">
              <a:solidFill>
                <a:srgbClr val="FF0000"/>
              </a:solidFill>
            </a:endParaRPr>
          </a:p>
        </p:txBody>
      </p:sp>
      <p:sp>
        <p:nvSpPr>
          <p:cNvPr id="8" name="Содержимое 7"/>
          <p:cNvSpPr>
            <a:spLocks noGrp="1"/>
          </p:cNvSpPr>
          <p:nvPr>
            <p:ph idx="1"/>
          </p:nvPr>
        </p:nvSpPr>
        <p:spPr>
          <a:xfrm>
            <a:off x="457200" y="1600201"/>
            <a:ext cx="8229600" cy="1257296"/>
          </a:xfrm>
        </p:spPr>
        <p:txBody>
          <a:bodyPr/>
          <a:lstStyle/>
          <a:p>
            <a:pPr algn="ctr">
              <a:buNone/>
            </a:pPr>
            <a:r>
              <a:rPr lang="kk-KZ" sz="4800" b="1" dirty="0" smtClean="0">
                <a:solidFill>
                  <a:schemeClr val="accent6"/>
                </a:solidFill>
                <a:latin typeface="Times New Roman" pitchFamily="18" charset="0"/>
                <a:cs typeface="Times New Roman" pitchFamily="18" charset="0"/>
              </a:rPr>
              <a:t>1998 жылдың 6-мамыры қандай күн?</a:t>
            </a:r>
            <a:endParaRPr lang="ru-RU" sz="4800" b="1" dirty="0">
              <a:solidFill>
                <a:schemeClr val="accent6"/>
              </a:solidFill>
              <a:latin typeface="Times New Roman" pitchFamily="18" charset="0"/>
              <a:cs typeface="Times New Roman" pitchFamily="18" charset="0"/>
            </a:endParaRPr>
          </a:p>
        </p:txBody>
      </p:sp>
      <p:sp>
        <p:nvSpPr>
          <p:cNvPr id="9" name="Прямоугольник 8"/>
          <p:cNvSpPr/>
          <p:nvPr/>
        </p:nvSpPr>
        <p:spPr>
          <a:xfrm>
            <a:off x="170005" y="3357562"/>
            <a:ext cx="8973995" cy="1200329"/>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kk-KZ" sz="3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Астана күні.</a:t>
            </a:r>
          </a:p>
          <a:p>
            <a:pPr algn="ctr"/>
            <a:r>
              <a:rPr lang="kk-KZ" sz="3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ҚР астанасы бұрынғы Ақмолаға көшті</a:t>
            </a:r>
            <a:endParaRPr lang="ru-RU" sz="3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0" name="Управляющая кнопка: домой 9">
            <a:hlinkClick r:id="rId3" action="ppaction://hlinksldjump" highlightClick="1">
              <a:snd r:embed="rId4" name="applause.wav"/>
            </a:hlinkClick>
          </p:cNvPr>
          <p:cNvSpPr/>
          <p:nvPr/>
        </p:nvSpPr>
        <p:spPr>
          <a:xfrm>
            <a:off x="7929586" y="5786454"/>
            <a:ext cx="1071570" cy="928694"/>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9"/>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9"/>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AutoShape 5" descr="http://hameleons.com/uploads/posts/2011-06/1307543848_01.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247" name="AutoShape 7" descr="http://hameleons.com/uploads/posts/2011-06/1307543848_01.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0248" name="Picture 8" descr="C:\Documents and Settings\Tilektes\Рабочий стол\fon-95.gif"/>
          <p:cNvPicPr>
            <a:picLocks noChangeAspect="1" noChangeArrowheads="1" noCrop="1"/>
          </p:cNvPicPr>
          <p:nvPr/>
        </p:nvPicPr>
        <p:blipFill>
          <a:blip r:embed="rId2" cstate="print"/>
          <a:srcRect/>
          <a:stretch>
            <a:fillRect/>
          </a:stretch>
        </p:blipFill>
        <p:spPr bwMode="auto">
          <a:xfrm>
            <a:off x="0" y="0"/>
            <a:ext cx="9144000" cy="6858000"/>
          </a:xfrm>
          <a:prstGeom prst="rect">
            <a:avLst/>
          </a:prstGeom>
          <a:noFill/>
        </p:spPr>
      </p:pic>
      <p:sp>
        <p:nvSpPr>
          <p:cNvPr id="7" name="Заголовок 6"/>
          <p:cNvSpPr>
            <a:spLocks noGrp="1"/>
          </p:cNvSpPr>
          <p:nvPr>
            <p:ph type="title"/>
          </p:nvPr>
        </p:nvSpPr>
        <p:spPr/>
        <p:txBody>
          <a:bodyPr/>
          <a:lstStyle/>
          <a:p>
            <a:r>
              <a:rPr lang="kk-KZ" dirty="0" smtClean="0">
                <a:solidFill>
                  <a:srgbClr val="FF0000"/>
                </a:solidFill>
              </a:rPr>
              <a:t>3</a:t>
            </a:r>
            <a:r>
              <a:rPr lang="en-US" dirty="0" smtClean="0">
                <a:solidFill>
                  <a:srgbClr val="FF0000"/>
                </a:solidFill>
              </a:rPr>
              <a:t>0</a:t>
            </a:r>
            <a:endParaRPr lang="ru-RU" dirty="0">
              <a:solidFill>
                <a:srgbClr val="FF0000"/>
              </a:solidFill>
            </a:endParaRPr>
          </a:p>
        </p:txBody>
      </p:sp>
      <p:sp>
        <p:nvSpPr>
          <p:cNvPr id="8" name="Содержимое 7"/>
          <p:cNvSpPr>
            <a:spLocks noGrp="1"/>
          </p:cNvSpPr>
          <p:nvPr>
            <p:ph idx="1"/>
          </p:nvPr>
        </p:nvSpPr>
        <p:spPr>
          <a:xfrm>
            <a:off x="457200" y="1600201"/>
            <a:ext cx="8229600" cy="1257296"/>
          </a:xfrm>
        </p:spPr>
        <p:txBody>
          <a:bodyPr/>
          <a:lstStyle/>
          <a:p>
            <a:pPr algn="ctr">
              <a:buNone/>
            </a:pPr>
            <a:r>
              <a:rPr lang="kk-KZ" sz="4000" b="1" dirty="0" smtClean="0">
                <a:solidFill>
                  <a:schemeClr val="accent6"/>
                </a:solidFill>
                <a:latin typeface="Times New Roman" pitchFamily="18" charset="0"/>
                <a:cs typeface="Times New Roman" pitchFamily="18" charset="0"/>
              </a:rPr>
              <a:t>Көкжиектің тұстарын анықтайтын арнаулы құрал қалай аталады?</a:t>
            </a:r>
            <a:endParaRPr lang="ru-RU" sz="4000" b="1" dirty="0">
              <a:solidFill>
                <a:schemeClr val="accent6"/>
              </a:solidFill>
              <a:latin typeface="Times New Roman" pitchFamily="18" charset="0"/>
              <a:cs typeface="Times New Roman" pitchFamily="18" charset="0"/>
            </a:endParaRPr>
          </a:p>
        </p:txBody>
      </p:sp>
      <p:sp>
        <p:nvSpPr>
          <p:cNvPr id="9" name="Прямоугольник 8"/>
          <p:cNvSpPr/>
          <p:nvPr/>
        </p:nvSpPr>
        <p:spPr>
          <a:xfrm>
            <a:off x="3214678" y="4071942"/>
            <a:ext cx="2752100"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kk-KZ"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Компос</a:t>
            </a:r>
            <a:endParaRPr lang="ru-RU"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0" name="Управляющая кнопка: домой 9">
            <a:hlinkClick r:id="rId3" action="ppaction://hlinksldjump" highlightClick="1">
              <a:snd r:embed="rId4" name="applause.wav"/>
            </a:hlinkClick>
          </p:cNvPr>
          <p:cNvSpPr/>
          <p:nvPr/>
        </p:nvSpPr>
        <p:spPr>
          <a:xfrm>
            <a:off x="7929586" y="5786454"/>
            <a:ext cx="1071570" cy="928694"/>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9"/>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9"/>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AutoShape 5" descr="http://hameleons.com/uploads/posts/2011-06/1307543848_01.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247" name="AutoShape 7" descr="http://hameleons.com/uploads/posts/2011-06/1307543848_01.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0248" name="Picture 8" descr="C:\Documents and Settings\Tilektes\Рабочий стол\fon-95.gif"/>
          <p:cNvPicPr>
            <a:picLocks noChangeAspect="1" noChangeArrowheads="1" noCrop="1"/>
          </p:cNvPicPr>
          <p:nvPr/>
        </p:nvPicPr>
        <p:blipFill>
          <a:blip r:embed="rId2" cstate="print"/>
          <a:srcRect/>
          <a:stretch>
            <a:fillRect/>
          </a:stretch>
        </p:blipFill>
        <p:spPr bwMode="auto">
          <a:xfrm>
            <a:off x="0" y="0"/>
            <a:ext cx="9144000" cy="6858000"/>
          </a:xfrm>
          <a:prstGeom prst="rect">
            <a:avLst/>
          </a:prstGeom>
          <a:noFill/>
        </p:spPr>
      </p:pic>
      <p:sp>
        <p:nvSpPr>
          <p:cNvPr id="7" name="Заголовок 6"/>
          <p:cNvSpPr>
            <a:spLocks noGrp="1"/>
          </p:cNvSpPr>
          <p:nvPr>
            <p:ph type="title"/>
          </p:nvPr>
        </p:nvSpPr>
        <p:spPr/>
        <p:txBody>
          <a:bodyPr/>
          <a:lstStyle/>
          <a:p>
            <a:r>
              <a:rPr lang="kk-KZ" dirty="0" smtClean="0">
                <a:solidFill>
                  <a:srgbClr val="FF0000"/>
                </a:solidFill>
              </a:rPr>
              <a:t>3</a:t>
            </a:r>
            <a:r>
              <a:rPr lang="en-US" dirty="0" smtClean="0">
                <a:solidFill>
                  <a:srgbClr val="FF0000"/>
                </a:solidFill>
              </a:rPr>
              <a:t>0</a:t>
            </a:r>
            <a:endParaRPr lang="ru-RU" dirty="0">
              <a:solidFill>
                <a:srgbClr val="FF0000"/>
              </a:solidFill>
            </a:endParaRPr>
          </a:p>
        </p:txBody>
      </p:sp>
      <p:sp>
        <p:nvSpPr>
          <p:cNvPr id="8" name="Содержимое 7"/>
          <p:cNvSpPr>
            <a:spLocks noGrp="1"/>
          </p:cNvSpPr>
          <p:nvPr>
            <p:ph idx="1"/>
          </p:nvPr>
        </p:nvSpPr>
        <p:spPr>
          <a:xfrm>
            <a:off x="457200" y="1600201"/>
            <a:ext cx="8229600" cy="1257296"/>
          </a:xfrm>
        </p:spPr>
        <p:txBody>
          <a:bodyPr/>
          <a:lstStyle/>
          <a:p>
            <a:pPr algn="ctr">
              <a:buNone/>
            </a:pPr>
            <a:r>
              <a:rPr lang="kk-KZ" sz="4400" b="1" dirty="0" smtClean="0">
                <a:solidFill>
                  <a:schemeClr val="accent6"/>
                </a:solidFill>
                <a:latin typeface="Times New Roman" pitchFamily="18" charset="0"/>
                <a:cs typeface="Times New Roman" pitchFamily="18" charset="0"/>
              </a:rPr>
              <a:t>Қазақстанда “Қызыл кітап” қашан шықты?</a:t>
            </a:r>
            <a:endParaRPr lang="ru-RU" sz="4400" b="1" dirty="0">
              <a:solidFill>
                <a:schemeClr val="accent6"/>
              </a:solidFill>
              <a:latin typeface="Times New Roman" pitchFamily="18" charset="0"/>
              <a:cs typeface="Times New Roman" pitchFamily="18" charset="0"/>
            </a:endParaRPr>
          </a:p>
        </p:txBody>
      </p:sp>
      <p:sp>
        <p:nvSpPr>
          <p:cNvPr id="9" name="Прямоугольник 8"/>
          <p:cNvSpPr/>
          <p:nvPr/>
        </p:nvSpPr>
        <p:spPr>
          <a:xfrm>
            <a:off x="2571736" y="3571876"/>
            <a:ext cx="4028667"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kk-KZ"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1977 жылы</a:t>
            </a:r>
            <a:endParaRPr lang="ru-RU"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0" name="Управляющая кнопка: домой 9">
            <a:hlinkClick r:id="rId3" action="ppaction://hlinksldjump" highlightClick="1">
              <a:snd r:embed="rId4" name="applause.wav"/>
            </a:hlinkClick>
          </p:cNvPr>
          <p:cNvSpPr/>
          <p:nvPr/>
        </p:nvSpPr>
        <p:spPr>
          <a:xfrm>
            <a:off x="7929586" y="5786454"/>
            <a:ext cx="1071570" cy="928694"/>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9"/>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9"/>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AutoShape 5" descr="http://hameleons.com/uploads/posts/2011-06/1307543848_01.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247" name="AutoShape 7" descr="http://hameleons.com/uploads/posts/2011-06/1307543848_01.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0248" name="Picture 8" descr="C:\Documents and Settings\Tilektes\Рабочий стол\fon-95.gif"/>
          <p:cNvPicPr>
            <a:picLocks noChangeAspect="1" noChangeArrowheads="1" noCrop="1"/>
          </p:cNvPicPr>
          <p:nvPr/>
        </p:nvPicPr>
        <p:blipFill>
          <a:blip r:embed="rId2" cstate="print"/>
          <a:srcRect/>
          <a:stretch>
            <a:fillRect/>
          </a:stretch>
        </p:blipFill>
        <p:spPr bwMode="auto">
          <a:xfrm>
            <a:off x="0" y="0"/>
            <a:ext cx="9144000" cy="6858000"/>
          </a:xfrm>
          <a:prstGeom prst="rect">
            <a:avLst/>
          </a:prstGeom>
          <a:noFill/>
        </p:spPr>
      </p:pic>
      <p:sp>
        <p:nvSpPr>
          <p:cNvPr id="7" name="Заголовок 6"/>
          <p:cNvSpPr>
            <a:spLocks noGrp="1"/>
          </p:cNvSpPr>
          <p:nvPr>
            <p:ph type="title"/>
          </p:nvPr>
        </p:nvSpPr>
        <p:spPr/>
        <p:txBody>
          <a:bodyPr/>
          <a:lstStyle/>
          <a:p>
            <a:r>
              <a:rPr lang="kk-KZ" dirty="0" smtClean="0">
                <a:solidFill>
                  <a:srgbClr val="FF0000"/>
                </a:solidFill>
              </a:rPr>
              <a:t>4</a:t>
            </a:r>
            <a:r>
              <a:rPr lang="en-US" dirty="0" smtClean="0">
                <a:solidFill>
                  <a:srgbClr val="FF0000"/>
                </a:solidFill>
              </a:rPr>
              <a:t>0</a:t>
            </a:r>
            <a:endParaRPr lang="ru-RU" dirty="0">
              <a:solidFill>
                <a:srgbClr val="FF0000"/>
              </a:solidFill>
            </a:endParaRPr>
          </a:p>
        </p:txBody>
      </p:sp>
      <p:sp>
        <p:nvSpPr>
          <p:cNvPr id="8" name="Содержимое 7"/>
          <p:cNvSpPr>
            <a:spLocks noGrp="1"/>
          </p:cNvSpPr>
          <p:nvPr>
            <p:ph idx="1"/>
          </p:nvPr>
        </p:nvSpPr>
        <p:spPr>
          <a:xfrm>
            <a:off x="457200" y="1600201"/>
            <a:ext cx="8229600" cy="1257296"/>
          </a:xfrm>
        </p:spPr>
        <p:txBody>
          <a:bodyPr/>
          <a:lstStyle/>
          <a:p>
            <a:pPr algn="ctr">
              <a:buNone/>
            </a:pPr>
            <a:r>
              <a:rPr lang="kk-KZ" sz="4400" b="1" dirty="0" smtClean="0">
                <a:solidFill>
                  <a:schemeClr val="accent6"/>
                </a:solidFill>
                <a:latin typeface="Times New Roman" pitchFamily="18" charset="0"/>
                <a:cs typeface="Times New Roman" pitchFamily="18" charset="0"/>
              </a:rPr>
              <a:t>Елтаңбаның авторлары кімдер?</a:t>
            </a:r>
            <a:endParaRPr lang="ru-RU" sz="4400" b="1" dirty="0">
              <a:solidFill>
                <a:schemeClr val="accent6"/>
              </a:solidFill>
              <a:latin typeface="Times New Roman" pitchFamily="18" charset="0"/>
              <a:cs typeface="Times New Roman" pitchFamily="18" charset="0"/>
            </a:endParaRPr>
          </a:p>
        </p:txBody>
      </p:sp>
      <p:sp>
        <p:nvSpPr>
          <p:cNvPr id="9" name="Прямоугольник 8"/>
          <p:cNvSpPr/>
          <p:nvPr/>
        </p:nvSpPr>
        <p:spPr>
          <a:xfrm>
            <a:off x="714348" y="3357562"/>
            <a:ext cx="7812715" cy="175432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kk-KZ"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Шотаман Уалиханов,</a:t>
            </a:r>
          </a:p>
          <a:p>
            <a:pPr algn="ctr"/>
            <a:r>
              <a:rPr lang="kk-KZ"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Жандарбек Мәлібеков</a:t>
            </a:r>
            <a:endParaRPr lang="ru-RU"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0" name="Управляющая кнопка: домой 9">
            <a:hlinkClick r:id="rId3" action="ppaction://hlinksldjump" highlightClick="1">
              <a:snd r:embed="rId4" name="applause.wav"/>
            </a:hlinkClick>
          </p:cNvPr>
          <p:cNvSpPr/>
          <p:nvPr/>
        </p:nvSpPr>
        <p:spPr>
          <a:xfrm>
            <a:off x="7929586" y="5786454"/>
            <a:ext cx="1071570" cy="928694"/>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9"/>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9"/>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AutoShape 5" descr="http://hameleons.com/uploads/posts/2011-06/1307543848_01.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247" name="AutoShape 7" descr="http://hameleons.com/uploads/posts/2011-06/1307543848_01.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0248" name="Picture 8" descr="C:\Documents and Settings\Tilektes\Рабочий стол\fon-95.gif"/>
          <p:cNvPicPr>
            <a:picLocks noChangeAspect="1" noChangeArrowheads="1" noCrop="1"/>
          </p:cNvPicPr>
          <p:nvPr/>
        </p:nvPicPr>
        <p:blipFill>
          <a:blip r:embed="rId2" cstate="print"/>
          <a:srcRect/>
          <a:stretch>
            <a:fillRect/>
          </a:stretch>
        </p:blipFill>
        <p:spPr bwMode="auto">
          <a:xfrm>
            <a:off x="0" y="0"/>
            <a:ext cx="9144000" cy="6858000"/>
          </a:xfrm>
          <a:prstGeom prst="rect">
            <a:avLst/>
          </a:prstGeom>
          <a:noFill/>
        </p:spPr>
      </p:pic>
      <p:sp>
        <p:nvSpPr>
          <p:cNvPr id="7" name="Заголовок 6"/>
          <p:cNvSpPr>
            <a:spLocks noGrp="1"/>
          </p:cNvSpPr>
          <p:nvPr>
            <p:ph type="title"/>
          </p:nvPr>
        </p:nvSpPr>
        <p:spPr/>
        <p:txBody>
          <a:bodyPr/>
          <a:lstStyle/>
          <a:p>
            <a:r>
              <a:rPr lang="kk-KZ" dirty="0" smtClean="0">
                <a:solidFill>
                  <a:srgbClr val="FF0000"/>
                </a:solidFill>
              </a:rPr>
              <a:t>4</a:t>
            </a:r>
            <a:r>
              <a:rPr lang="en-US" dirty="0" smtClean="0">
                <a:solidFill>
                  <a:srgbClr val="FF0000"/>
                </a:solidFill>
              </a:rPr>
              <a:t>0</a:t>
            </a:r>
            <a:endParaRPr lang="ru-RU" dirty="0">
              <a:solidFill>
                <a:srgbClr val="FF0000"/>
              </a:solidFill>
            </a:endParaRPr>
          </a:p>
        </p:txBody>
      </p:sp>
      <p:sp>
        <p:nvSpPr>
          <p:cNvPr id="8" name="Содержимое 7"/>
          <p:cNvSpPr>
            <a:spLocks noGrp="1"/>
          </p:cNvSpPr>
          <p:nvPr>
            <p:ph idx="1"/>
          </p:nvPr>
        </p:nvSpPr>
        <p:spPr>
          <a:xfrm>
            <a:off x="457200" y="1600201"/>
            <a:ext cx="8229600" cy="1257296"/>
          </a:xfrm>
        </p:spPr>
        <p:txBody>
          <a:bodyPr/>
          <a:lstStyle/>
          <a:p>
            <a:pPr algn="ctr">
              <a:buNone/>
            </a:pPr>
            <a:r>
              <a:rPr lang="kk-KZ" sz="4000" b="1" dirty="0" smtClean="0">
                <a:solidFill>
                  <a:schemeClr val="accent6"/>
                </a:solidFill>
                <a:latin typeface="Times New Roman" pitchFamily="18" charset="0"/>
                <a:cs typeface="Times New Roman" pitchFamily="18" charset="0"/>
              </a:rPr>
              <a:t>Тәуке ханның қазақ тарихындағы ең үлкен еңбегі қалай аталады? Бұл еңбекті жасауға кімдер қатысты?</a:t>
            </a:r>
            <a:endParaRPr lang="ru-RU" sz="4000" b="1" dirty="0">
              <a:solidFill>
                <a:schemeClr val="accent6"/>
              </a:solidFill>
              <a:latin typeface="Times New Roman" pitchFamily="18" charset="0"/>
              <a:cs typeface="Times New Roman" pitchFamily="18" charset="0"/>
            </a:endParaRPr>
          </a:p>
        </p:txBody>
      </p:sp>
      <p:sp>
        <p:nvSpPr>
          <p:cNvPr id="9" name="Прямоугольник 8"/>
          <p:cNvSpPr/>
          <p:nvPr/>
        </p:nvSpPr>
        <p:spPr>
          <a:xfrm>
            <a:off x="357158" y="4572008"/>
            <a:ext cx="8540928" cy="144655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kk-KZ" sz="4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“Жеті жарғы”</a:t>
            </a:r>
          </a:p>
          <a:p>
            <a:pPr algn="ctr"/>
            <a:r>
              <a:rPr lang="kk-KZ" sz="4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Төле би, Әйтеке би, Қазбек би</a:t>
            </a:r>
            <a:endParaRPr lang="ru-RU" sz="4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0" name="Управляющая кнопка: домой 9">
            <a:hlinkClick r:id="rId3" action="ppaction://hlinksldjump" highlightClick="1">
              <a:snd r:embed="rId4" name="applause.wav"/>
            </a:hlinkClick>
          </p:cNvPr>
          <p:cNvSpPr/>
          <p:nvPr/>
        </p:nvSpPr>
        <p:spPr>
          <a:xfrm>
            <a:off x="8072430" y="5929306"/>
            <a:ext cx="1071570" cy="928694"/>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1000"/>
                                        <p:tgtEl>
                                          <p:spTgt spid="9">
                                            <p:txEl>
                                              <p:pRg st="1" end="1"/>
                                            </p:txEl>
                                          </p:spTgt>
                                        </p:tgtEl>
                                      </p:cBhvr>
                                    </p:animEffect>
                                    <p:anim calcmode="lin" valueType="num">
                                      <p:cBhvr>
                                        <p:cTn id="13"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allAtOnce"/>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C:\Documents and Settings\Tilektes\Рабочий стол\40.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Прямоугольник 4"/>
          <p:cNvSpPr/>
          <p:nvPr/>
        </p:nvSpPr>
        <p:spPr>
          <a:xfrm>
            <a:off x="1285852" y="1571612"/>
            <a:ext cx="6707349" cy="110799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kk-KZ" sz="6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4-кезең. “Мәре”</a:t>
            </a:r>
            <a:endParaRPr lang="ru-RU" sz="6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C:\Documents and Settings\Tilektes\Рабочий стол\ppt_a_10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4" name="Содержимое 3"/>
          <p:cNvSpPr>
            <a:spLocks noGrp="1"/>
          </p:cNvSpPr>
          <p:nvPr>
            <p:ph idx="1"/>
          </p:nvPr>
        </p:nvSpPr>
        <p:spPr>
          <a:xfrm>
            <a:off x="285720" y="214290"/>
            <a:ext cx="8572560" cy="5911873"/>
          </a:xfrm>
        </p:spPr>
        <p:txBody>
          <a:bodyPr/>
          <a:lstStyle/>
          <a:p>
            <a:pPr>
              <a:buNone/>
            </a:pPr>
            <a:r>
              <a:rPr lang="kk-KZ" dirty="0" smtClean="0"/>
              <a:t>1. ҚР Конституциясы неше бап және неше бөлімнен тұрады?</a:t>
            </a:r>
          </a:p>
          <a:p>
            <a:pPr>
              <a:buNone/>
            </a:pPr>
            <a:endParaRPr lang="kk-KZ" dirty="0" smtClean="0"/>
          </a:p>
          <a:p>
            <a:pPr>
              <a:buNone/>
            </a:pPr>
            <a:r>
              <a:rPr lang="kk-KZ" dirty="0" smtClean="0"/>
              <a:t>2. Қазақстандағы мемлекеттік тіл</a:t>
            </a:r>
          </a:p>
          <a:p>
            <a:pPr>
              <a:buNone/>
            </a:pPr>
            <a:endParaRPr lang="kk-KZ" dirty="0" smtClean="0"/>
          </a:p>
          <a:p>
            <a:pPr>
              <a:buNone/>
            </a:pPr>
            <a:r>
              <a:rPr lang="kk-KZ" dirty="0" smtClean="0"/>
              <a:t>3. Күлтегін тас хатының көшірмесі қайда орнатылды?</a:t>
            </a:r>
          </a:p>
          <a:p>
            <a:pPr>
              <a:buNone/>
            </a:pPr>
            <a:endParaRPr lang="kk-KZ" dirty="0" smtClean="0"/>
          </a:p>
          <a:p>
            <a:pPr>
              <a:buNone/>
            </a:pPr>
            <a:r>
              <a:rPr lang="kk-KZ" dirty="0" smtClean="0"/>
              <a:t>4. “ХХ ғасырдың Гомері”</a:t>
            </a:r>
          </a:p>
          <a:p>
            <a:pPr>
              <a:buNone/>
            </a:pPr>
            <a:endParaRPr lang="ru-RU" dirty="0"/>
          </a:p>
        </p:txBody>
      </p:sp>
      <p:sp>
        <p:nvSpPr>
          <p:cNvPr id="5" name="Прямоугольник 4"/>
          <p:cNvSpPr/>
          <p:nvPr/>
        </p:nvSpPr>
        <p:spPr>
          <a:xfrm>
            <a:off x="4214810" y="1000108"/>
            <a:ext cx="4379725" cy="64633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kk-KZ" sz="3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9 бөлім, 98 баптан</a:t>
            </a:r>
            <a:endParaRPr lang="ru-RU" sz="3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Прямоугольник 5"/>
          <p:cNvSpPr/>
          <p:nvPr/>
        </p:nvSpPr>
        <p:spPr>
          <a:xfrm>
            <a:off x="5072066" y="2500306"/>
            <a:ext cx="2343462" cy="64633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kk-KZ" sz="3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Қазақ тілі</a:t>
            </a:r>
            <a:endParaRPr lang="ru-RU" sz="3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 name="Прямоугольник 6"/>
          <p:cNvSpPr/>
          <p:nvPr/>
        </p:nvSpPr>
        <p:spPr>
          <a:xfrm>
            <a:off x="20733" y="4000504"/>
            <a:ext cx="9123267" cy="64633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kk-KZ" sz="3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Л. Гумилев атын. Еуразия ұлттық унив</a:t>
            </a:r>
            <a:endParaRPr lang="ru-RU" sz="3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 name="Прямоугольник 7"/>
          <p:cNvSpPr/>
          <p:nvPr/>
        </p:nvSpPr>
        <p:spPr>
          <a:xfrm>
            <a:off x="2357422" y="5357826"/>
            <a:ext cx="4061112" cy="64633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kk-KZ" sz="3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Жамбыл Жабаев</a:t>
            </a:r>
            <a:endParaRPr lang="ru-RU" sz="3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p:cTn id="15" dur="500" fill="hold"/>
                                        <p:tgtEl>
                                          <p:spTgt spid="6"/>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6"/>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6"/>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9" presetClass="entr" presetSubtype="0" accel="10000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p:cTn id="23" dur="500" fill="hold"/>
                                        <p:tgtEl>
                                          <p:spTgt spid="7"/>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7"/>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7"/>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9" presetClass="entr" presetSubtype="0" accel="10000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p:cTn id="31" dur="500" fill="hold"/>
                                        <p:tgtEl>
                                          <p:spTgt spid="8"/>
                                        </p:tgtEl>
                                        <p:attrNameLst>
                                          <p:attrName>ppt_h</p:attrName>
                                        </p:attrNameLst>
                                      </p:cBhvr>
                                      <p:tavLst>
                                        <p:tav tm="0">
                                          <p:val>
                                            <p:strVal val="#ppt_h/20"/>
                                          </p:val>
                                        </p:tav>
                                        <p:tav tm="50000">
                                          <p:val>
                                            <p:strVal val="#ppt_h/20"/>
                                          </p:val>
                                        </p:tav>
                                        <p:tav tm="100000">
                                          <p:val>
                                            <p:strVal val="#ppt_h"/>
                                          </p:val>
                                        </p:tav>
                                      </p:tavLst>
                                    </p:anim>
                                    <p:anim calcmode="lin" valueType="num">
                                      <p:cBhvr>
                                        <p:cTn id="32" dur="500" fill="hold"/>
                                        <p:tgtEl>
                                          <p:spTgt spid="8"/>
                                        </p:tgtEl>
                                        <p:attrNameLst>
                                          <p:attrName>ppt_w</p:attrName>
                                        </p:attrNameLst>
                                      </p:cBhvr>
                                      <p:tavLst>
                                        <p:tav tm="0">
                                          <p:val>
                                            <p:strVal val="#ppt_w+.3"/>
                                          </p:val>
                                        </p:tav>
                                        <p:tav tm="50000">
                                          <p:val>
                                            <p:strVal val="#ppt_w+.3"/>
                                          </p:val>
                                        </p:tav>
                                        <p:tav tm="100000">
                                          <p:val>
                                            <p:strVal val="#ppt_w"/>
                                          </p:val>
                                        </p:tav>
                                      </p:tavLst>
                                    </p:anim>
                                    <p:anim calcmode="lin" valueType="num">
                                      <p:cBhvr>
                                        <p:cTn id="33" dur="500" fill="hold"/>
                                        <p:tgtEl>
                                          <p:spTgt spid="8"/>
                                        </p:tgtEl>
                                        <p:attrNameLst>
                                          <p:attrName>ppt_x</p:attrName>
                                        </p:attrNameLst>
                                      </p:cBhvr>
                                      <p:tavLst>
                                        <p:tav tm="0">
                                          <p:val>
                                            <p:strVal val="#ppt_x-.3"/>
                                          </p:val>
                                        </p:tav>
                                        <p:tav tm="50000">
                                          <p:val>
                                            <p:strVal val="#ppt_x"/>
                                          </p:val>
                                        </p:tav>
                                        <p:tav tm="100000">
                                          <p:val>
                                            <p:strVal val="#ppt_x"/>
                                          </p:val>
                                        </p:tav>
                                      </p:tavLst>
                                    </p:anim>
                                    <p:anim calcmode="lin" valueType="num">
                                      <p:cBhvr>
                                        <p:cTn id="34"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C:\Documents and Settings\Tilektes\Рабочий стол\ppt_a_10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4" name="Содержимое 3"/>
          <p:cNvSpPr>
            <a:spLocks noGrp="1"/>
          </p:cNvSpPr>
          <p:nvPr>
            <p:ph idx="1"/>
          </p:nvPr>
        </p:nvSpPr>
        <p:spPr>
          <a:xfrm>
            <a:off x="0" y="0"/>
            <a:ext cx="9144000" cy="6858000"/>
          </a:xfrm>
        </p:spPr>
        <p:txBody>
          <a:bodyPr/>
          <a:lstStyle/>
          <a:p>
            <a:pPr>
              <a:buNone/>
            </a:pPr>
            <a:r>
              <a:rPr lang="kk-KZ" sz="2800" dirty="0" smtClean="0">
                <a:latin typeface="Times New Roman" pitchFamily="18" charset="0"/>
                <a:cs typeface="Times New Roman" pitchFamily="18" charset="0"/>
              </a:rPr>
              <a:t>5. Аспаптың шегін аттың жалынан керілген қылдан тартылған еспе ысқышпен үйкегенде аққудың үніне ұқсас дауыс шығады. Бұл қай аспап?</a:t>
            </a:r>
          </a:p>
          <a:p>
            <a:pPr>
              <a:buNone/>
            </a:pPr>
            <a:endParaRPr lang="kk-KZ" sz="2800" dirty="0" smtClean="0">
              <a:latin typeface="Times New Roman" pitchFamily="18" charset="0"/>
              <a:cs typeface="Times New Roman" pitchFamily="18" charset="0"/>
            </a:endParaRPr>
          </a:p>
          <a:p>
            <a:pPr>
              <a:buNone/>
            </a:pPr>
            <a:r>
              <a:rPr lang="kk-KZ" sz="2800" dirty="0" smtClean="0">
                <a:latin typeface="Times New Roman" pitchFamily="18" charset="0"/>
                <a:cs typeface="Times New Roman" pitchFamily="18" charset="0"/>
              </a:rPr>
              <a:t>6. ХХ ғасырда Парижге барып ән салған тұңғыш қазақ</a:t>
            </a:r>
          </a:p>
          <a:p>
            <a:pPr>
              <a:buNone/>
            </a:pPr>
            <a:endParaRPr lang="kk-KZ" sz="2800" dirty="0" smtClean="0">
              <a:latin typeface="Times New Roman" pitchFamily="18" charset="0"/>
              <a:cs typeface="Times New Roman" pitchFamily="18" charset="0"/>
            </a:endParaRPr>
          </a:p>
          <a:p>
            <a:pPr>
              <a:buNone/>
            </a:pPr>
            <a:r>
              <a:rPr lang="kk-KZ" sz="2800" dirty="0" smtClean="0">
                <a:latin typeface="Times New Roman" pitchFamily="18" charset="0"/>
                <a:cs typeface="Times New Roman" pitchFamily="18" charset="0"/>
              </a:rPr>
              <a:t>7. Қазақ хандығының өркендеген және тыныштық орнаған кезі “қой үстіне бозторғай жұмыртқалаған заман”деп еске алады көрнекті орыс тарихшысы В.И.Левшин. Оның ел билеген шеберлігі үшін грек жеріндегі ақылгөйлер таң қалған. Оның тұсында қазақ еліне Орыс елі, Жоңғария, Орта Азия хандықтары көз тігіп қауіп төндірген. ?</a:t>
            </a:r>
          </a:p>
          <a:p>
            <a:pPr>
              <a:buNone/>
            </a:pPr>
            <a:endParaRPr lang="kk-KZ" sz="2800" dirty="0" smtClean="0">
              <a:latin typeface="Times New Roman" pitchFamily="18" charset="0"/>
              <a:cs typeface="Times New Roman" pitchFamily="18" charset="0"/>
            </a:endParaRPr>
          </a:p>
          <a:p>
            <a:pPr>
              <a:buNone/>
            </a:pPr>
            <a:endParaRPr lang="kk-KZ" sz="2800" dirty="0" smtClean="0">
              <a:latin typeface="Times New Roman" pitchFamily="18" charset="0"/>
              <a:cs typeface="Times New Roman" pitchFamily="18" charset="0"/>
            </a:endParaRPr>
          </a:p>
          <a:p>
            <a:pPr>
              <a:buNone/>
            </a:pPr>
            <a:endParaRPr lang="ru-RU" dirty="0"/>
          </a:p>
        </p:txBody>
      </p:sp>
      <p:sp>
        <p:nvSpPr>
          <p:cNvPr id="5" name="Прямоугольник 4"/>
          <p:cNvSpPr/>
          <p:nvPr/>
        </p:nvSpPr>
        <p:spPr>
          <a:xfrm>
            <a:off x="6215074" y="1142984"/>
            <a:ext cx="1763623" cy="70788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kk-KZ" sz="4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қобыз</a:t>
            </a:r>
            <a:endParaRPr lang="ru-RU"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Прямоугольник 5"/>
          <p:cNvSpPr/>
          <p:nvPr/>
        </p:nvSpPr>
        <p:spPr>
          <a:xfrm>
            <a:off x="2643174" y="2357430"/>
            <a:ext cx="4174540" cy="64633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kk-KZ" sz="3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Әміре Қашаубаев</a:t>
            </a:r>
            <a:endParaRPr lang="ru-RU" sz="3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 name="Прямоугольник 6"/>
          <p:cNvSpPr/>
          <p:nvPr/>
        </p:nvSpPr>
        <p:spPr>
          <a:xfrm>
            <a:off x="2357422" y="5500702"/>
            <a:ext cx="2632452" cy="70788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kk-KZ" sz="4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Тәуке хан</a:t>
            </a:r>
            <a:endParaRPr lang="ru-RU"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p:cTn id="15" dur="500" fill="hold"/>
                                        <p:tgtEl>
                                          <p:spTgt spid="6"/>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6"/>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6"/>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9" presetClass="entr" presetSubtype="0" accel="10000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p:cTn id="23" dur="500" fill="hold"/>
                                        <p:tgtEl>
                                          <p:spTgt spid="7"/>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7"/>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7"/>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C:\Documents and Settings\Tilektes\Рабочий стол\ppt_a_10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4" name="Содержимое 3"/>
          <p:cNvSpPr>
            <a:spLocks noGrp="1"/>
          </p:cNvSpPr>
          <p:nvPr>
            <p:ph idx="1"/>
          </p:nvPr>
        </p:nvSpPr>
        <p:spPr>
          <a:xfrm>
            <a:off x="0" y="0"/>
            <a:ext cx="9144000" cy="6858000"/>
          </a:xfrm>
        </p:spPr>
        <p:txBody>
          <a:bodyPr/>
          <a:lstStyle/>
          <a:p>
            <a:pPr>
              <a:buNone/>
            </a:pPr>
            <a:r>
              <a:rPr lang="kk-KZ" dirty="0" smtClean="0"/>
              <a:t>8. Халық жадында сақталған аңызда 17 жасар тұтқынға түскен қалмақ қызы тау шыңынан Әулиекөлге секіріп кетеді де, сұлудың түскен жерінен таңғажайып жартас пайда болды. Әулиекөлдің қазіргі күнгі атауы?</a:t>
            </a:r>
          </a:p>
          <a:p>
            <a:pPr>
              <a:buNone/>
            </a:pPr>
            <a:endParaRPr lang="kk-KZ" dirty="0" smtClean="0"/>
          </a:p>
          <a:p>
            <a:pPr>
              <a:buNone/>
            </a:pPr>
            <a:r>
              <a:rPr lang="kk-KZ" dirty="0" smtClean="0"/>
              <a:t>9. Астана қаласында әлемде бірінші рет диаметрі 22м және салмағы 300т тұратын күннің түсуіне қарай түсін өзгертетін “хамелеон” әйнегінен жасалған шар биіктігі жағынан рекордқа ие болған монумент </a:t>
            </a:r>
          </a:p>
          <a:p>
            <a:pPr>
              <a:buNone/>
            </a:pPr>
            <a:endParaRPr lang="ru-RU" dirty="0"/>
          </a:p>
        </p:txBody>
      </p:sp>
      <p:sp>
        <p:nvSpPr>
          <p:cNvPr id="5" name="Прямоугольник 4"/>
          <p:cNvSpPr/>
          <p:nvPr/>
        </p:nvSpPr>
        <p:spPr>
          <a:xfrm>
            <a:off x="3857620" y="2500306"/>
            <a:ext cx="3521477" cy="70788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kk-KZ" sz="4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Бурабай көлі</a:t>
            </a:r>
            <a:endParaRPr lang="ru-RU"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Прямоугольник 5"/>
          <p:cNvSpPr/>
          <p:nvPr/>
        </p:nvSpPr>
        <p:spPr>
          <a:xfrm>
            <a:off x="1214414" y="5643578"/>
            <a:ext cx="4814780" cy="64633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kk-KZ" sz="3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Бәйтерек монументі</a:t>
            </a:r>
            <a:endParaRPr lang="ru-RU" sz="3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p:cTn id="15" dur="500" fill="hold"/>
                                        <p:tgtEl>
                                          <p:spTgt spid="6"/>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6"/>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6"/>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Рисунок 3" descr="46223077.jpg"/>
          <p:cNvPicPr>
            <a:picLocks noChangeAspect="1"/>
          </p:cNvPicPr>
          <p:nvPr/>
        </p:nvPicPr>
        <p:blipFill>
          <a:blip r:embed="rId2" cstate="print"/>
          <a:srcRect/>
          <a:stretch>
            <a:fillRect/>
          </a:stretch>
        </p:blipFill>
        <p:spPr bwMode="auto">
          <a:xfrm>
            <a:off x="0" y="-4763"/>
            <a:ext cx="9144000" cy="6862763"/>
          </a:xfrm>
          <a:prstGeom prst="rect">
            <a:avLst/>
          </a:prstGeom>
          <a:noFill/>
          <a:ln w="9525">
            <a:noFill/>
            <a:miter lim="800000"/>
            <a:headEnd/>
            <a:tailEnd/>
          </a:ln>
        </p:spPr>
      </p:pic>
      <p:sp>
        <p:nvSpPr>
          <p:cNvPr id="4099" name="Заголовок 4"/>
          <p:cNvSpPr>
            <a:spLocks noGrp="1"/>
          </p:cNvSpPr>
          <p:nvPr>
            <p:ph type="title"/>
          </p:nvPr>
        </p:nvSpPr>
        <p:spPr>
          <a:xfrm>
            <a:off x="395288" y="188913"/>
            <a:ext cx="8229600" cy="647700"/>
          </a:xfrm>
        </p:spPr>
        <p:txBody>
          <a:bodyPr/>
          <a:lstStyle/>
          <a:p>
            <a:pPr eaLnBrk="1" hangingPunct="1"/>
            <a:r>
              <a:rPr lang="kk-KZ" smtClean="0"/>
              <a:t>1-кезең. “Бәйге” </a:t>
            </a:r>
            <a:endParaRPr lang="ru-RU" smtClean="0"/>
          </a:p>
        </p:txBody>
      </p:sp>
      <p:sp>
        <p:nvSpPr>
          <p:cNvPr id="6" name="Содержимое 5"/>
          <p:cNvSpPr>
            <a:spLocks noGrp="1"/>
          </p:cNvSpPr>
          <p:nvPr>
            <p:ph idx="1"/>
          </p:nvPr>
        </p:nvSpPr>
        <p:spPr>
          <a:xfrm>
            <a:off x="457200" y="836613"/>
            <a:ext cx="8229600" cy="5289550"/>
          </a:xfrm>
        </p:spPr>
        <p:txBody>
          <a:bodyPr/>
          <a:lstStyle/>
          <a:p>
            <a:pPr marL="514350" indent="-514350" eaLnBrk="1" hangingPunct="1">
              <a:buFontTx/>
              <a:buAutoNum type="arabicPeriod"/>
              <a:defRPr/>
            </a:pPr>
            <a:r>
              <a:rPr lang="kk-KZ" dirty="0" smtClean="0"/>
              <a:t>Қазақстан Республикасы Тәуелсіздігін қашан жариялады?</a:t>
            </a:r>
          </a:p>
          <a:p>
            <a:pPr marL="514350" indent="-514350" eaLnBrk="1" hangingPunct="1">
              <a:buNone/>
              <a:defRPr/>
            </a:pPr>
            <a:endParaRPr lang="kk-KZ" dirty="0" smtClean="0"/>
          </a:p>
          <a:p>
            <a:pPr eaLnBrk="1" hangingPunct="1">
              <a:buFontTx/>
              <a:buNone/>
              <a:defRPr/>
            </a:pPr>
            <a:r>
              <a:rPr lang="kk-KZ" dirty="0" smtClean="0"/>
              <a:t>2. Тұңғыш рет ғарышқа кім және қай жылы ұшты?</a:t>
            </a:r>
          </a:p>
          <a:p>
            <a:pPr eaLnBrk="1" hangingPunct="1">
              <a:buFontTx/>
              <a:buNone/>
              <a:defRPr/>
            </a:pPr>
            <a:endParaRPr lang="kk-KZ" dirty="0" smtClean="0"/>
          </a:p>
          <a:p>
            <a:pPr eaLnBrk="1" hangingPunct="1">
              <a:buFontTx/>
              <a:buNone/>
              <a:defRPr/>
            </a:pPr>
            <a:r>
              <a:rPr lang="kk-KZ" dirty="0" smtClean="0"/>
              <a:t>3. 1992 жылы 30-қыркүйекте дүниежүзі қазақтары үшін атаулы күн болды? </a:t>
            </a:r>
            <a:endParaRPr lang="ru-RU" dirty="0" smtClean="0"/>
          </a:p>
        </p:txBody>
      </p:sp>
      <p:sp>
        <p:nvSpPr>
          <p:cNvPr id="5" name="Прямоугольник 4"/>
          <p:cNvSpPr/>
          <p:nvPr/>
        </p:nvSpPr>
        <p:spPr>
          <a:xfrm>
            <a:off x="1071538" y="1857364"/>
            <a:ext cx="6340070" cy="64633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kk-KZ" sz="3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1991жылы 16 желтоқсанда</a:t>
            </a:r>
            <a:endParaRPr lang="ru-RU" sz="3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 name="Прямоугольник 6"/>
          <p:cNvSpPr/>
          <p:nvPr/>
        </p:nvSpPr>
        <p:spPr>
          <a:xfrm>
            <a:off x="500034" y="3500438"/>
            <a:ext cx="8358246" cy="584775"/>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kk-KZ" sz="32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1991ж 2-қазанда, Тоқтар Әубәкіров</a:t>
            </a:r>
            <a:endParaRPr lang="ru-RU" sz="32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 name="Прямоугольник 7"/>
          <p:cNvSpPr/>
          <p:nvPr/>
        </p:nvSpPr>
        <p:spPr>
          <a:xfrm>
            <a:off x="1142976" y="5214950"/>
            <a:ext cx="6719532" cy="1077218"/>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kk-KZ" sz="32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1992ж 30-қыркүйекте дүниежүзі </a:t>
            </a:r>
          </a:p>
          <a:p>
            <a:pPr algn="ctr"/>
            <a:r>
              <a:rPr lang="kk-KZ" sz="32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қазақтары құрылтайы болды. </a:t>
            </a:r>
            <a:endParaRPr lang="ru-RU" sz="32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p:cTn id="15" dur="500" fill="hold"/>
                                        <p:tgtEl>
                                          <p:spTgt spid="7"/>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7"/>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7"/>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9" presetClass="entr" presetSubtype="0" accel="10000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p:cTn id="23" dur="500" fill="hold"/>
                                        <p:tgtEl>
                                          <p:spTgt spid="8"/>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8"/>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8"/>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C:\Documents and Settings\Tilektes\Рабочий стол\ppt_a_10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4" name="Содержимое 3"/>
          <p:cNvSpPr>
            <a:spLocks noGrp="1"/>
          </p:cNvSpPr>
          <p:nvPr>
            <p:ph idx="1"/>
          </p:nvPr>
        </p:nvSpPr>
        <p:spPr>
          <a:xfrm>
            <a:off x="0" y="0"/>
            <a:ext cx="9144000" cy="6858000"/>
          </a:xfrm>
        </p:spPr>
        <p:txBody>
          <a:bodyPr/>
          <a:lstStyle/>
          <a:p>
            <a:pPr>
              <a:buNone/>
            </a:pPr>
            <a:r>
              <a:rPr lang="kk-KZ" dirty="0" smtClean="0"/>
              <a:t>10. Ел басқару саласындағы ең жоғарғы лауазымды тұлға?</a:t>
            </a:r>
          </a:p>
          <a:p>
            <a:pPr>
              <a:buNone/>
            </a:pPr>
            <a:r>
              <a:rPr lang="kk-KZ" dirty="0" smtClean="0"/>
              <a:t>11. Қазақстандағы қара алтын.</a:t>
            </a:r>
          </a:p>
          <a:p>
            <a:pPr>
              <a:buNone/>
            </a:pPr>
            <a:r>
              <a:rPr lang="kk-KZ" dirty="0" smtClean="0"/>
              <a:t>12. Жылдан құр қалған жануар.</a:t>
            </a:r>
          </a:p>
          <a:p>
            <a:pPr>
              <a:buNone/>
            </a:pPr>
            <a:r>
              <a:rPr lang="kk-KZ" dirty="0" smtClean="0"/>
              <a:t>13. “Кел балалар, оқылық” өлеңінің авторы.</a:t>
            </a:r>
          </a:p>
          <a:p>
            <a:pPr>
              <a:buNone/>
            </a:pPr>
            <a:endParaRPr lang="kk-KZ" dirty="0" smtClean="0"/>
          </a:p>
          <a:p>
            <a:pPr>
              <a:buNone/>
            </a:pPr>
            <a:r>
              <a:rPr lang="kk-KZ" dirty="0" smtClean="0"/>
              <a:t>14. Үкіметті кім басқарады?</a:t>
            </a:r>
          </a:p>
          <a:p>
            <a:pPr>
              <a:buNone/>
            </a:pPr>
            <a:endParaRPr lang="kk-KZ" dirty="0" smtClean="0"/>
          </a:p>
          <a:p>
            <a:pPr>
              <a:buNone/>
            </a:pPr>
            <a:r>
              <a:rPr lang="kk-KZ" dirty="0" smtClean="0"/>
              <a:t>15. Абайдың әжесі </a:t>
            </a:r>
          </a:p>
          <a:p>
            <a:pPr>
              <a:buNone/>
            </a:pPr>
            <a:r>
              <a:rPr lang="kk-KZ" dirty="0" smtClean="0"/>
              <a:t>16. 9-мамыр қандай күн</a:t>
            </a:r>
          </a:p>
          <a:p>
            <a:pPr>
              <a:buNone/>
            </a:pPr>
            <a:endParaRPr lang="kk-KZ" dirty="0" smtClean="0"/>
          </a:p>
        </p:txBody>
      </p:sp>
      <p:sp>
        <p:nvSpPr>
          <p:cNvPr id="5" name="Прямоугольник 4"/>
          <p:cNvSpPr/>
          <p:nvPr/>
        </p:nvSpPr>
        <p:spPr>
          <a:xfrm>
            <a:off x="4286248" y="428604"/>
            <a:ext cx="2622833" cy="64633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kk-KZ" sz="3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Президент</a:t>
            </a:r>
            <a:endParaRPr lang="ru-RU" sz="3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Прямоугольник 5"/>
          <p:cNvSpPr/>
          <p:nvPr/>
        </p:nvSpPr>
        <p:spPr>
          <a:xfrm>
            <a:off x="6072198" y="1000108"/>
            <a:ext cx="1760418" cy="70788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kk-KZ" sz="4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мұнай</a:t>
            </a:r>
            <a:endParaRPr lang="ru-RU"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 name="Прямоугольник 6"/>
          <p:cNvSpPr/>
          <p:nvPr/>
        </p:nvSpPr>
        <p:spPr>
          <a:xfrm>
            <a:off x="6215074" y="1643050"/>
            <a:ext cx="1322798" cy="70788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kk-KZ" sz="4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түйе</a:t>
            </a:r>
            <a:endParaRPr lang="ru-RU"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 name="Прямоугольник 7"/>
          <p:cNvSpPr/>
          <p:nvPr/>
        </p:nvSpPr>
        <p:spPr>
          <a:xfrm>
            <a:off x="4000496" y="2857496"/>
            <a:ext cx="3782639" cy="64633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kk-KZ" sz="3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Ы. Алтынсарин</a:t>
            </a:r>
            <a:endParaRPr lang="ru-RU" sz="3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9" name="Прямоугольник 8"/>
          <p:cNvSpPr/>
          <p:nvPr/>
        </p:nvSpPr>
        <p:spPr>
          <a:xfrm>
            <a:off x="3643306" y="3929066"/>
            <a:ext cx="4362412" cy="64633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kk-KZ" sz="3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Премьер-Министр</a:t>
            </a:r>
            <a:endParaRPr lang="ru-RU" sz="3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0" name="Прямоугольник 9"/>
          <p:cNvSpPr/>
          <p:nvPr/>
        </p:nvSpPr>
        <p:spPr>
          <a:xfrm>
            <a:off x="3857620" y="4500570"/>
            <a:ext cx="1388521" cy="70788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kk-KZ" sz="4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Зере</a:t>
            </a:r>
            <a:endParaRPr lang="ru-RU"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 name="Прямоугольник 10"/>
          <p:cNvSpPr/>
          <p:nvPr/>
        </p:nvSpPr>
        <p:spPr>
          <a:xfrm>
            <a:off x="4714876" y="5214950"/>
            <a:ext cx="2544286" cy="64633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kk-KZ" sz="3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Жеңіс күні</a:t>
            </a:r>
            <a:endParaRPr lang="ru-RU" sz="3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p:cTn id="15" dur="500" fill="hold"/>
                                        <p:tgtEl>
                                          <p:spTgt spid="6"/>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6"/>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6"/>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9" presetClass="entr" presetSubtype="0" accel="10000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p:cTn id="23" dur="500" fill="hold"/>
                                        <p:tgtEl>
                                          <p:spTgt spid="7"/>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7"/>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7"/>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9" presetClass="entr" presetSubtype="0" accel="10000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p:cTn id="31" dur="500" fill="hold"/>
                                        <p:tgtEl>
                                          <p:spTgt spid="8"/>
                                        </p:tgtEl>
                                        <p:attrNameLst>
                                          <p:attrName>ppt_h</p:attrName>
                                        </p:attrNameLst>
                                      </p:cBhvr>
                                      <p:tavLst>
                                        <p:tav tm="0">
                                          <p:val>
                                            <p:strVal val="#ppt_h/20"/>
                                          </p:val>
                                        </p:tav>
                                        <p:tav tm="50000">
                                          <p:val>
                                            <p:strVal val="#ppt_h/20"/>
                                          </p:val>
                                        </p:tav>
                                        <p:tav tm="100000">
                                          <p:val>
                                            <p:strVal val="#ppt_h"/>
                                          </p:val>
                                        </p:tav>
                                      </p:tavLst>
                                    </p:anim>
                                    <p:anim calcmode="lin" valueType="num">
                                      <p:cBhvr>
                                        <p:cTn id="32" dur="500" fill="hold"/>
                                        <p:tgtEl>
                                          <p:spTgt spid="8"/>
                                        </p:tgtEl>
                                        <p:attrNameLst>
                                          <p:attrName>ppt_w</p:attrName>
                                        </p:attrNameLst>
                                      </p:cBhvr>
                                      <p:tavLst>
                                        <p:tav tm="0">
                                          <p:val>
                                            <p:strVal val="#ppt_w+.3"/>
                                          </p:val>
                                        </p:tav>
                                        <p:tav tm="50000">
                                          <p:val>
                                            <p:strVal val="#ppt_w+.3"/>
                                          </p:val>
                                        </p:tav>
                                        <p:tav tm="100000">
                                          <p:val>
                                            <p:strVal val="#ppt_w"/>
                                          </p:val>
                                        </p:tav>
                                      </p:tavLst>
                                    </p:anim>
                                    <p:anim calcmode="lin" valueType="num">
                                      <p:cBhvr>
                                        <p:cTn id="33" dur="500" fill="hold"/>
                                        <p:tgtEl>
                                          <p:spTgt spid="8"/>
                                        </p:tgtEl>
                                        <p:attrNameLst>
                                          <p:attrName>ppt_x</p:attrName>
                                        </p:attrNameLst>
                                      </p:cBhvr>
                                      <p:tavLst>
                                        <p:tav tm="0">
                                          <p:val>
                                            <p:strVal val="#ppt_x-.3"/>
                                          </p:val>
                                        </p:tav>
                                        <p:tav tm="50000">
                                          <p:val>
                                            <p:strVal val="#ppt_x"/>
                                          </p:val>
                                        </p:tav>
                                        <p:tav tm="100000">
                                          <p:val>
                                            <p:strVal val="#ppt_x"/>
                                          </p:val>
                                        </p:tav>
                                      </p:tavLst>
                                    </p:anim>
                                    <p:anim calcmode="lin" valueType="num">
                                      <p:cBhvr>
                                        <p:cTn id="34"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9" presetClass="entr" presetSubtype="0" accel="100000"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p:cTn id="39" dur="500" fill="hold"/>
                                        <p:tgtEl>
                                          <p:spTgt spid="9"/>
                                        </p:tgtEl>
                                        <p:attrNameLst>
                                          <p:attrName>ppt_h</p:attrName>
                                        </p:attrNameLst>
                                      </p:cBhvr>
                                      <p:tavLst>
                                        <p:tav tm="0">
                                          <p:val>
                                            <p:strVal val="#ppt_h/20"/>
                                          </p:val>
                                        </p:tav>
                                        <p:tav tm="50000">
                                          <p:val>
                                            <p:strVal val="#ppt_h/20"/>
                                          </p:val>
                                        </p:tav>
                                        <p:tav tm="100000">
                                          <p:val>
                                            <p:strVal val="#ppt_h"/>
                                          </p:val>
                                        </p:tav>
                                      </p:tavLst>
                                    </p:anim>
                                    <p:anim calcmode="lin" valueType="num">
                                      <p:cBhvr>
                                        <p:cTn id="40" dur="500" fill="hold"/>
                                        <p:tgtEl>
                                          <p:spTgt spid="9"/>
                                        </p:tgtEl>
                                        <p:attrNameLst>
                                          <p:attrName>ppt_w</p:attrName>
                                        </p:attrNameLst>
                                      </p:cBhvr>
                                      <p:tavLst>
                                        <p:tav tm="0">
                                          <p:val>
                                            <p:strVal val="#ppt_w+.3"/>
                                          </p:val>
                                        </p:tav>
                                        <p:tav tm="50000">
                                          <p:val>
                                            <p:strVal val="#ppt_w+.3"/>
                                          </p:val>
                                        </p:tav>
                                        <p:tav tm="100000">
                                          <p:val>
                                            <p:strVal val="#ppt_w"/>
                                          </p:val>
                                        </p:tav>
                                      </p:tavLst>
                                    </p:anim>
                                    <p:anim calcmode="lin" valueType="num">
                                      <p:cBhvr>
                                        <p:cTn id="41" dur="500" fill="hold"/>
                                        <p:tgtEl>
                                          <p:spTgt spid="9"/>
                                        </p:tgtEl>
                                        <p:attrNameLst>
                                          <p:attrName>ppt_x</p:attrName>
                                        </p:attrNameLst>
                                      </p:cBhvr>
                                      <p:tavLst>
                                        <p:tav tm="0">
                                          <p:val>
                                            <p:strVal val="#ppt_x-.3"/>
                                          </p:val>
                                        </p:tav>
                                        <p:tav tm="50000">
                                          <p:val>
                                            <p:strVal val="#ppt_x"/>
                                          </p:val>
                                        </p:tav>
                                        <p:tav tm="100000">
                                          <p:val>
                                            <p:strVal val="#ppt_x"/>
                                          </p:val>
                                        </p:tav>
                                      </p:tavLst>
                                    </p:anim>
                                    <p:anim calcmode="lin" valueType="num">
                                      <p:cBhvr>
                                        <p:cTn id="42"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9" presetClass="entr" presetSubtype="0" accel="100000"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anim calcmode="lin" valueType="num">
                                      <p:cBhvr>
                                        <p:cTn id="47" dur="500" fill="hold"/>
                                        <p:tgtEl>
                                          <p:spTgt spid="10"/>
                                        </p:tgtEl>
                                        <p:attrNameLst>
                                          <p:attrName>ppt_h</p:attrName>
                                        </p:attrNameLst>
                                      </p:cBhvr>
                                      <p:tavLst>
                                        <p:tav tm="0">
                                          <p:val>
                                            <p:strVal val="#ppt_h/20"/>
                                          </p:val>
                                        </p:tav>
                                        <p:tav tm="50000">
                                          <p:val>
                                            <p:strVal val="#ppt_h/20"/>
                                          </p:val>
                                        </p:tav>
                                        <p:tav tm="100000">
                                          <p:val>
                                            <p:strVal val="#ppt_h"/>
                                          </p:val>
                                        </p:tav>
                                      </p:tavLst>
                                    </p:anim>
                                    <p:anim calcmode="lin" valueType="num">
                                      <p:cBhvr>
                                        <p:cTn id="48" dur="500" fill="hold"/>
                                        <p:tgtEl>
                                          <p:spTgt spid="10"/>
                                        </p:tgtEl>
                                        <p:attrNameLst>
                                          <p:attrName>ppt_w</p:attrName>
                                        </p:attrNameLst>
                                      </p:cBhvr>
                                      <p:tavLst>
                                        <p:tav tm="0">
                                          <p:val>
                                            <p:strVal val="#ppt_w+.3"/>
                                          </p:val>
                                        </p:tav>
                                        <p:tav tm="50000">
                                          <p:val>
                                            <p:strVal val="#ppt_w+.3"/>
                                          </p:val>
                                        </p:tav>
                                        <p:tav tm="100000">
                                          <p:val>
                                            <p:strVal val="#ppt_w"/>
                                          </p:val>
                                        </p:tav>
                                      </p:tavLst>
                                    </p:anim>
                                    <p:anim calcmode="lin" valueType="num">
                                      <p:cBhvr>
                                        <p:cTn id="49" dur="500" fill="hold"/>
                                        <p:tgtEl>
                                          <p:spTgt spid="10"/>
                                        </p:tgtEl>
                                        <p:attrNameLst>
                                          <p:attrName>ppt_x</p:attrName>
                                        </p:attrNameLst>
                                      </p:cBhvr>
                                      <p:tavLst>
                                        <p:tav tm="0">
                                          <p:val>
                                            <p:strVal val="#ppt_x-.3"/>
                                          </p:val>
                                        </p:tav>
                                        <p:tav tm="50000">
                                          <p:val>
                                            <p:strVal val="#ppt_x"/>
                                          </p:val>
                                        </p:tav>
                                        <p:tav tm="100000">
                                          <p:val>
                                            <p:strVal val="#ppt_x"/>
                                          </p:val>
                                        </p:tav>
                                      </p:tavLst>
                                    </p:anim>
                                    <p:anim calcmode="lin" valueType="num">
                                      <p:cBhvr>
                                        <p:cTn id="50"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9" presetClass="entr" presetSubtype="0" accel="100000" fill="hold" grpId="0" nodeType="clickEffect">
                                  <p:stCondLst>
                                    <p:cond delay="0"/>
                                  </p:stCondLst>
                                  <p:childTnLst>
                                    <p:set>
                                      <p:cBhvr>
                                        <p:cTn id="54" dur="1" fill="hold">
                                          <p:stCondLst>
                                            <p:cond delay="0"/>
                                          </p:stCondLst>
                                        </p:cTn>
                                        <p:tgtEl>
                                          <p:spTgt spid="11"/>
                                        </p:tgtEl>
                                        <p:attrNameLst>
                                          <p:attrName>style.visibility</p:attrName>
                                        </p:attrNameLst>
                                      </p:cBhvr>
                                      <p:to>
                                        <p:strVal val="visible"/>
                                      </p:to>
                                    </p:set>
                                    <p:anim calcmode="lin" valueType="num">
                                      <p:cBhvr>
                                        <p:cTn id="55" dur="500" fill="hold"/>
                                        <p:tgtEl>
                                          <p:spTgt spid="11"/>
                                        </p:tgtEl>
                                        <p:attrNameLst>
                                          <p:attrName>ppt_h</p:attrName>
                                        </p:attrNameLst>
                                      </p:cBhvr>
                                      <p:tavLst>
                                        <p:tav tm="0">
                                          <p:val>
                                            <p:strVal val="#ppt_h/20"/>
                                          </p:val>
                                        </p:tav>
                                        <p:tav tm="50000">
                                          <p:val>
                                            <p:strVal val="#ppt_h/20"/>
                                          </p:val>
                                        </p:tav>
                                        <p:tav tm="100000">
                                          <p:val>
                                            <p:strVal val="#ppt_h"/>
                                          </p:val>
                                        </p:tav>
                                      </p:tavLst>
                                    </p:anim>
                                    <p:anim calcmode="lin" valueType="num">
                                      <p:cBhvr>
                                        <p:cTn id="56" dur="500" fill="hold"/>
                                        <p:tgtEl>
                                          <p:spTgt spid="11"/>
                                        </p:tgtEl>
                                        <p:attrNameLst>
                                          <p:attrName>ppt_w</p:attrName>
                                        </p:attrNameLst>
                                      </p:cBhvr>
                                      <p:tavLst>
                                        <p:tav tm="0">
                                          <p:val>
                                            <p:strVal val="#ppt_w+.3"/>
                                          </p:val>
                                        </p:tav>
                                        <p:tav tm="50000">
                                          <p:val>
                                            <p:strVal val="#ppt_w+.3"/>
                                          </p:val>
                                        </p:tav>
                                        <p:tav tm="100000">
                                          <p:val>
                                            <p:strVal val="#ppt_w"/>
                                          </p:val>
                                        </p:tav>
                                      </p:tavLst>
                                    </p:anim>
                                    <p:anim calcmode="lin" valueType="num">
                                      <p:cBhvr>
                                        <p:cTn id="57" dur="500" fill="hold"/>
                                        <p:tgtEl>
                                          <p:spTgt spid="11"/>
                                        </p:tgtEl>
                                        <p:attrNameLst>
                                          <p:attrName>ppt_x</p:attrName>
                                        </p:attrNameLst>
                                      </p:cBhvr>
                                      <p:tavLst>
                                        <p:tav tm="0">
                                          <p:val>
                                            <p:strVal val="#ppt_x-.3"/>
                                          </p:val>
                                        </p:tav>
                                        <p:tav tm="50000">
                                          <p:val>
                                            <p:strVal val="#ppt_x"/>
                                          </p:val>
                                        </p:tav>
                                        <p:tav tm="100000">
                                          <p:val>
                                            <p:strVal val="#ppt_x"/>
                                          </p:val>
                                        </p:tav>
                                      </p:tavLst>
                                    </p:anim>
                                    <p:anim calcmode="lin" valueType="num">
                                      <p:cBhvr>
                                        <p:cTn id="5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C:\Documents and Settings\Tilektes\Рабочий стол\ppt_a_10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4" name="Содержимое 3"/>
          <p:cNvSpPr>
            <a:spLocks noGrp="1"/>
          </p:cNvSpPr>
          <p:nvPr>
            <p:ph idx="1"/>
          </p:nvPr>
        </p:nvSpPr>
        <p:spPr>
          <a:xfrm>
            <a:off x="285720" y="214290"/>
            <a:ext cx="8572560" cy="5911873"/>
          </a:xfrm>
        </p:spPr>
        <p:txBody>
          <a:bodyPr/>
          <a:lstStyle/>
          <a:p>
            <a:pPr>
              <a:buNone/>
            </a:pPr>
            <a:r>
              <a:rPr lang="kk-KZ" dirty="0" smtClean="0"/>
              <a:t>17. 7-қысқы Азия ойындары Қазақстанның қай қалаларында өтті?</a:t>
            </a:r>
          </a:p>
          <a:p>
            <a:pPr>
              <a:buNone/>
            </a:pPr>
            <a:endParaRPr lang="kk-KZ" dirty="0" smtClean="0"/>
          </a:p>
          <a:p>
            <a:pPr>
              <a:buNone/>
            </a:pPr>
            <a:r>
              <a:rPr lang="kk-KZ" dirty="0" smtClean="0"/>
              <a:t>18. Ақ алтын</a:t>
            </a:r>
          </a:p>
          <a:p>
            <a:pPr>
              <a:buNone/>
            </a:pPr>
            <a:r>
              <a:rPr lang="kk-KZ" dirty="0" smtClean="0"/>
              <a:t>19. “Абай жолы” роман-эпопеясының авторы кім?</a:t>
            </a:r>
          </a:p>
          <a:p>
            <a:pPr>
              <a:buNone/>
            </a:pPr>
            <a:r>
              <a:rPr lang="kk-KZ" dirty="0" smtClean="0"/>
              <a:t>20. Ақан сері тұлпарының аты</a:t>
            </a:r>
          </a:p>
          <a:p>
            <a:pPr>
              <a:buNone/>
            </a:pPr>
            <a:endParaRPr lang="ru-RU" dirty="0"/>
          </a:p>
        </p:txBody>
      </p:sp>
      <p:sp>
        <p:nvSpPr>
          <p:cNvPr id="5" name="Прямоугольник 4"/>
          <p:cNvSpPr/>
          <p:nvPr/>
        </p:nvSpPr>
        <p:spPr>
          <a:xfrm>
            <a:off x="2143108" y="1214422"/>
            <a:ext cx="4436792" cy="70788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kk-KZ" sz="4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Астана, Алматы</a:t>
            </a:r>
            <a:endParaRPr lang="ru-RU"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Прямоугольник 5"/>
          <p:cNvSpPr/>
          <p:nvPr/>
        </p:nvSpPr>
        <p:spPr>
          <a:xfrm>
            <a:off x="3000364" y="1785926"/>
            <a:ext cx="1636666" cy="70788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kk-KZ" sz="4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мақта</a:t>
            </a:r>
            <a:endParaRPr lang="ru-RU"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 name="Прямоугольник 6"/>
          <p:cNvSpPr/>
          <p:nvPr/>
        </p:nvSpPr>
        <p:spPr>
          <a:xfrm>
            <a:off x="3286116" y="2928934"/>
            <a:ext cx="2451377" cy="64633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kk-KZ" sz="3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М. Әуезов</a:t>
            </a:r>
            <a:endParaRPr lang="ru-RU" sz="3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 name="Прямоугольник 7"/>
          <p:cNvSpPr/>
          <p:nvPr/>
        </p:nvSpPr>
        <p:spPr>
          <a:xfrm>
            <a:off x="4500562" y="4214818"/>
            <a:ext cx="2204450" cy="70788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kk-KZ" sz="4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Құлагер</a:t>
            </a:r>
            <a:endParaRPr lang="ru-RU"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p:cTn id="15" dur="500" fill="hold"/>
                                        <p:tgtEl>
                                          <p:spTgt spid="6"/>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6"/>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6"/>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9" presetClass="entr" presetSubtype="0" accel="10000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p:cTn id="23" dur="500" fill="hold"/>
                                        <p:tgtEl>
                                          <p:spTgt spid="7"/>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7"/>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7"/>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9" presetClass="entr" presetSubtype="0" accel="10000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p:cTn id="31" dur="500" fill="hold"/>
                                        <p:tgtEl>
                                          <p:spTgt spid="8"/>
                                        </p:tgtEl>
                                        <p:attrNameLst>
                                          <p:attrName>ppt_h</p:attrName>
                                        </p:attrNameLst>
                                      </p:cBhvr>
                                      <p:tavLst>
                                        <p:tav tm="0">
                                          <p:val>
                                            <p:strVal val="#ppt_h/20"/>
                                          </p:val>
                                        </p:tav>
                                        <p:tav tm="50000">
                                          <p:val>
                                            <p:strVal val="#ppt_h/20"/>
                                          </p:val>
                                        </p:tav>
                                        <p:tav tm="100000">
                                          <p:val>
                                            <p:strVal val="#ppt_h"/>
                                          </p:val>
                                        </p:tav>
                                      </p:tavLst>
                                    </p:anim>
                                    <p:anim calcmode="lin" valueType="num">
                                      <p:cBhvr>
                                        <p:cTn id="32" dur="500" fill="hold"/>
                                        <p:tgtEl>
                                          <p:spTgt spid="8"/>
                                        </p:tgtEl>
                                        <p:attrNameLst>
                                          <p:attrName>ppt_w</p:attrName>
                                        </p:attrNameLst>
                                      </p:cBhvr>
                                      <p:tavLst>
                                        <p:tav tm="0">
                                          <p:val>
                                            <p:strVal val="#ppt_w+.3"/>
                                          </p:val>
                                        </p:tav>
                                        <p:tav tm="50000">
                                          <p:val>
                                            <p:strVal val="#ppt_w+.3"/>
                                          </p:val>
                                        </p:tav>
                                        <p:tav tm="100000">
                                          <p:val>
                                            <p:strVal val="#ppt_w"/>
                                          </p:val>
                                        </p:tav>
                                      </p:tavLst>
                                    </p:anim>
                                    <p:anim calcmode="lin" valueType="num">
                                      <p:cBhvr>
                                        <p:cTn id="33" dur="500" fill="hold"/>
                                        <p:tgtEl>
                                          <p:spTgt spid="8"/>
                                        </p:tgtEl>
                                        <p:attrNameLst>
                                          <p:attrName>ppt_x</p:attrName>
                                        </p:attrNameLst>
                                      </p:cBhvr>
                                      <p:tavLst>
                                        <p:tav tm="0">
                                          <p:val>
                                            <p:strVal val="#ppt_x-.3"/>
                                          </p:val>
                                        </p:tav>
                                        <p:tav tm="50000">
                                          <p:val>
                                            <p:strVal val="#ppt_x"/>
                                          </p:val>
                                        </p:tav>
                                        <p:tav tm="100000">
                                          <p:val>
                                            <p:strVal val="#ppt_x"/>
                                          </p:val>
                                        </p:tav>
                                      </p:tavLst>
                                    </p:anim>
                                    <p:anim calcmode="lin" valueType="num">
                                      <p:cBhvr>
                                        <p:cTn id="34"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descr="C:\Documents and Settings\Tilektes\Рабочий стол\29129737.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Прямоугольник 2"/>
          <p:cNvSpPr/>
          <p:nvPr/>
        </p:nvSpPr>
        <p:spPr>
          <a:xfrm>
            <a:off x="1619672" y="2060848"/>
            <a:ext cx="6262997" cy="175432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kk-KZ"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Назарларыңызға </a:t>
            </a:r>
          </a:p>
          <a:p>
            <a:pPr algn="ctr"/>
            <a:r>
              <a:rPr lang="kk-KZ"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рахмет</a:t>
            </a:r>
            <a:r>
              <a:rPr lang="kk-KZ"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t>
            </a:r>
            <a:endParaRPr lang="ru-RU"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3"/>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3"/>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Рисунок 3" descr="46223077.jpg"/>
          <p:cNvPicPr>
            <a:picLocks noChangeAspect="1"/>
          </p:cNvPicPr>
          <p:nvPr/>
        </p:nvPicPr>
        <p:blipFill>
          <a:blip r:embed="rId2" cstate="print"/>
          <a:srcRect/>
          <a:stretch>
            <a:fillRect/>
          </a:stretch>
        </p:blipFill>
        <p:spPr bwMode="auto">
          <a:xfrm>
            <a:off x="0" y="-4763"/>
            <a:ext cx="9144000" cy="6862763"/>
          </a:xfrm>
          <a:prstGeom prst="rect">
            <a:avLst/>
          </a:prstGeom>
          <a:noFill/>
          <a:ln w="9525">
            <a:noFill/>
            <a:miter lim="800000"/>
            <a:headEnd/>
            <a:tailEnd/>
          </a:ln>
        </p:spPr>
      </p:pic>
      <p:sp>
        <p:nvSpPr>
          <p:cNvPr id="5123" name="Заголовок 4"/>
          <p:cNvSpPr>
            <a:spLocks noGrp="1"/>
          </p:cNvSpPr>
          <p:nvPr>
            <p:ph type="title"/>
          </p:nvPr>
        </p:nvSpPr>
        <p:spPr/>
        <p:txBody>
          <a:bodyPr/>
          <a:lstStyle/>
          <a:p>
            <a:pPr eaLnBrk="1" hangingPunct="1"/>
            <a:r>
              <a:rPr lang="kk-KZ" smtClean="0"/>
              <a:t> </a:t>
            </a:r>
            <a:endParaRPr lang="ru-RU" smtClean="0"/>
          </a:p>
        </p:txBody>
      </p:sp>
      <p:sp>
        <p:nvSpPr>
          <p:cNvPr id="5124" name="Содержимое 5"/>
          <p:cNvSpPr>
            <a:spLocks noGrp="1"/>
          </p:cNvSpPr>
          <p:nvPr>
            <p:ph idx="1"/>
          </p:nvPr>
        </p:nvSpPr>
        <p:spPr>
          <a:xfrm>
            <a:off x="457200" y="620713"/>
            <a:ext cx="8229600" cy="5505450"/>
          </a:xfrm>
        </p:spPr>
        <p:txBody>
          <a:bodyPr/>
          <a:lstStyle/>
          <a:p>
            <a:pPr eaLnBrk="1" hangingPunct="1">
              <a:buFontTx/>
              <a:buNone/>
            </a:pPr>
            <a:r>
              <a:rPr lang="kk-KZ" dirty="0" smtClean="0"/>
              <a:t>4. ҚР төлқұжатын азаматтарға беру қашан басталды?</a:t>
            </a:r>
          </a:p>
          <a:p>
            <a:pPr eaLnBrk="1" hangingPunct="1">
              <a:buFontTx/>
              <a:buNone/>
            </a:pPr>
            <a:endParaRPr lang="kk-KZ" dirty="0" smtClean="0"/>
          </a:p>
          <a:p>
            <a:pPr eaLnBrk="1" hangingPunct="1">
              <a:buFontTx/>
              <a:buNone/>
            </a:pPr>
            <a:r>
              <a:rPr lang="kk-KZ" dirty="0" smtClean="0"/>
              <a:t>5. ҚР Ұлттық валютасы қашан енгізілді?</a:t>
            </a:r>
          </a:p>
          <a:p>
            <a:pPr eaLnBrk="1" hangingPunct="1">
              <a:buFontTx/>
              <a:buNone/>
            </a:pPr>
            <a:endParaRPr lang="kk-KZ" dirty="0" smtClean="0"/>
          </a:p>
          <a:p>
            <a:pPr eaLnBrk="1" hangingPunct="1">
              <a:buFontTx/>
              <a:buNone/>
            </a:pPr>
            <a:r>
              <a:rPr lang="kk-KZ" dirty="0" smtClean="0"/>
              <a:t>6. Қазақстан халқы өзінің тұңғыш президентін қашан сайлады? </a:t>
            </a:r>
            <a:endParaRPr lang="ru-RU" dirty="0" smtClean="0"/>
          </a:p>
        </p:txBody>
      </p:sp>
      <p:sp>
        <p:nvSpPr>
          <p:cNvPr id="5" name="Прямоугольник 4"/>
          <p:cNvSpPr/>
          <p:nvPr/>
        </p:nvSpPr>
        <p:spPr>
          <a:xfrm>
            <a:off x="1643042" y="1643050"/>
            <a:ext cx="5266185" cy="64633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kk-KZ" sz="3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1995жылы 27-ақпанда</a:t>
            </a:r>
            <a:endParaRPr lang="ru-RU" sz="3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Прямоугольник 5"/>
          <p:cNvSpPr/>
          <p:nvPr/>
        </p:nvSpPr>
        <p:spPr>
          <a:xfrm>
            <a:off x="1785918" y="2857496"/>
            <a:ext cx="5024132" cy="5847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kk-KZ" sz="32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1993жылы 12-қарашада</a:t>
            </a:r>
            <a:endParaRPr lang="ru-RU" sz="32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 name="Прямоугольник 6"/>
          <p:cNvSpPr/>
          <p:nvPr/>
        </p:nvSpPr>
        <p:spPr>
          <a:xfrm>
            <a:off x="1000100" y="4500570"/>
            <a:ext cx="6237477" cy="64633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kk-KZ" sz="3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1991 жылы 1-желтоқсанда</a:t>
            </a:r>
            <a:endParaRPr lang="ru-RU" sz="3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p:cTn id="15" dur="500" fill="hold"/>
                                        <p:tgtEl>
                                          <p:spTgt spid="6"/>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6"/>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6"/>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9" presetClass="entr" presetSubtype="0" accel="10000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p:cTn id="23" dur="500" fill="hold"/>
                                        <p:tgtEl>
                                          <p:spTgt spid="7"/>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7"/>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7"/>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Рисунок 3" descr="05709000.jpg"/>
          <p:cNvPicPr>
            <a:picLocks noChangeAspect="1"/>
          </p:cNvPicPr>
          <p:nvPr/>
        </p:nvPicPr>
        <p:blipFill>
          <a:blip r:embed="rId2" cstate="print"/>
          <a:srcRect/>
          <a:stretch>
            <a:fillRect/>
          </a:stretch>
        </p:blipFill>
        <p:spPr bwMode="auto">
          <a:xfrm>
            <a:off x="0" y="0"/>
            <a:ext cx="9144000" cy="6862763"/>
          </a:xfrm>
          <a:prstGeom prst="rect">
            <a:avLst/>
          </a:prstGeom>
          <a:noFill/>
          <a:ln w="9525">
            <a:noFill/>
            <a:miter lim="800000"/>
            <a:headEnd/>
            <a:tailEnd/>
          </a:ln>
        </p:spPr>
      </p:pic>
      <p:sp>
        <p:nvSpPr>
          <p:cNvPr id="6147" name="Заголовок 4"/>
          <p:cNvSpPr>
            <a:spLocks noGrp="1"/>
          </p:cNvSpPr>
          <p:nvPr>
            <p:ph type="title"/>
          </p:nvPr>
        </p:nvSpPr>
        <p:spPr>
          <a:xfrm>
            <a:off x="0" y="0"/>
            <a:ext cx="9144000" cy="908050"/>
          </a:xfrm>
        </p:spPr>
        <p:txBody>
          <a:bodyPr/>
          <a:lstStyle/>
          <a:p>
            <a:pPr eaLnBrk="1" hangingPunct="1"/>
            <a:r>
              <a:rPr lang="kk-KZ" smtClean="0"/>
              <a:t>2-кезең. “Жеті жұрттың тілін біл”</a:t>
            </a:r>
            <a:endParaRPr lang="ru-RU" smtClean="0"/>
          </a:p>
        </p:txBody>
      </p:sp>
      <p:sp>
        <p:nvSpPr>
          <p:cNvPr id="6148" name="Содержимое 5"/>
          <p:cNvSpPr>
            <a:spLocks noGrp="1"/>
          </p:cNvSpPr>
          <p:nvPr>
            <p:ph idx="1"/>
          </p:nvPr>
        </p:nvSpPr>
        <p:spPr>
          <a:xfrm>
            <a:off x="0" y="981075"/>
            <a:ext cx="8686800" cy="5616575"/>
          </a:xfrm>
        </p:spPr>
        <p:txBody>
          <a:bodyPr/>
          <a:lstStyle/>
          <a:p>
            <a:pPr eaLnBrk="1" hangingPunct="1">
              <a:buFontTx/>
              <a:buNone/>
            </a:pPr>
            <a:r>
              <a:rPr lang="kk-KZ" dirty="0" smtClean="0"/>
              <a:t>1. Күн мен түн теңелетін жыл мезгіл</a:t>
            </a:r>
          </a:p>
          <a:p>
            <a:pPr eaLnBrk="1" hangingPunct="1">
              <a:buFontTx/>
              <a:buNone/>
            </a:pPr>
            <a:endParaRPr lang="kk-KZ" dirty="0" smtClean="0"/>
          </a:p>
          <a:p>
            <a:pPr eaLnBrk="1" hangingPunct="1">
              <a:buFontTx/>
              <a:buNone/>
            </a:pPr>
            <a:r>
              <a:rPr lang="kk-KZ" dirty="0" smtClean="0"/>
              <a:t>2. Мұрты бар, иегінде сақалы көп,</a:t>
            </a:r>
          </a:p>
          <a:p>
            <a:pPr eaLnBrk="1" hangingPunct="1">
              <a:buFontTx/>
              <a:buNone/>
            </a:pPr>
            <a:r>
              <a:rPr lang="kk-KZ" dirty="0" smtClean="0"/>
              <a:t>    Тоны бар, киеріне шапаны жоқ.</a:t>
            </a:r>
          </a:p>
          <a:p>
            <a:pPr eaLnBrk="1" hangingPunct="1">
              <a:buFontTx/>
              <a:buNone/>
            </a:pPr>
            <a:r>
              <a:rPr lang="kk-KZ" dirty="0" smtClean="0"/>
              <a:t>     Пайдасы үй ішінде табылған соң,</a:t>
            </a:r>
          </a:p>
          <a:p>
            <a:pPr eaLnBrk="1" hangingPunct="1">
              <a:buFontTx/>
              <a:buNone/>
            </a:pPr>
            <a:r>
              <a:rPr lang="kk-KZ" dirty="0" smtClean="0"/>
              <a:t>     Далаға кіріп-шығар сапары жоқ.</a:t>
            </a:r>
          </a:p>
          <a:p>
            <a:pPr eaLnBrk="1" hangingPunct="1">
              <a:buFontTx/>
              <a:buNone/>
            </a:pPr>
            <a:endParaRPr lang="kk-KZ" dirty="0" smtClean="0"/>
          </a:p>
          <a:p>
            <a:pPr eaLnBrk="1" hangingPunct="1">
              <a:buFontTx/>
              <a:buNone/>
            </a:pPr>
            <a:r>
              <a:rPr lang="kk-KZ" dirty="0" smtClean="0"/>
              <a:t>3. Жүз теңгең болғанша, жүз .............</a:t>
            </a:r>
          </a:p>
          <a:p>
            <a:pPr eaLnBrk="1" hangingPunct="1">
              <a:buFontTx/>
              <a:buNone/>
            </a:pPr>
            <a:r>
              <a:rPr lang="kk-KZ" dirty="0" smtClean="0"/>
              <a:t>                                                          болсын.</a:t>
            </a:r>
          </a:p>
          <a:p>
            <a:pPr eaLnBrk="1" hangingPunct="1">
              <a:buFontTx/>
              <a:buNone/>
            </a:pPr>
            <a:r>
              <a:rPr lang="kk-KZ" dirty="0" smtClean="0"/>
              <a:t> </a:t>
            </a:r>
            <a:endParaRPr lang="ru-RU" dirty="0" smtClean="0"/>
          </a:p>
        </p:txBody>
      </p:sp>
      <p:sp>
        <p:nvSpPr>
          <p:cNvPr id="5" name="Прямоугольник 4"/>
          <p:cNvSpPr/>
          <p:nvPr/>
        </p:nvSpPr>
        <p:spPr>
          <a:xfrm>
            <a:off x="4786314" y="1500174"/>
            <a:ext cx="3583673" cy="64633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kk-KZ" sz="3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Көктем - Весна</a:t>
            </a:r>
            <a:endParaRPr lang="ru-RU" sz="3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Прямоугольник 5"/>
          <p:cNvSpPr/>
          <p:nvPr/>
        </p:nvSpPr>
        <p:spPr>
          <a:xfrm>
            <a:off x="1071538" y="4429132"/>
            <a:ext cx="3350661" cy="70788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kk-KZ" sz="4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Мысық - Кот</a:t>
            </a:r>
            <a:endParaRPr lang="ru-RU"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 name="Прямоугольник 6"/>
          <p:cNvSpPr/>
          <p:nvPr/>
        </p:nvSpPr>
        <p:spPr>
          <a:xfrm>
            <a:off x="5786446" y="5000636"/>
            <a:ext cx="2480038" cy="64633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kk-KZ" sz="3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Дос - друг</a:t>
            </a:r>
            <a:endParaRPr lang="ru-RU" sz="3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animEffect transition="in" filter="fade">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p:cTn id="20" dur="500" fill="hold"/>
                                        <p:tgtEl>
                                          <p:spTgt spid="7"/>
                                        </p:tgtEl>
                                        <p:attrNameLst>
                                          <p:attrName>ppt_w</p:attrName>
                                        </p:attrNameLst>
                                      </p:cBhvr>
                                      <p:tavLst>
                                        <p:tav tm="0">
                                          <p:val>
                                            <p:fltVal val="0"/>
                                          </p:val>
                                        </p:tav>
                                        <p:tav tm="100000">
                                          <p:val>
                                            <p:strVal val="#ppt_w"/>
                                          </p:val>
                                        </p:tav>
                                      </p:tavLst>
                                    </p:anim>
                                    <p:anim calcmode="lin" valueType="num">
                                      <p:cBhvr>
                                        <p:cTn id="21" dur="500" fill="hold"/>
                                        <p:tgtEl>
                                          <p:spTgt spid="7"/>
                                        </p:tgtEl>
                                        <p:attrNameLst>
                                          <p:attrName>ppt_h</p:attrName>
                                        </p:attrNameLst>
                                      </p:cBhvr>
                                      <p:tavLst>
                                        <p:tav tm="0">
                                          <p:val>
                                            <p:fltVal val="0"/>
                                          </p:val>
                                        </p:tav>
                                        <p:tav tm="100000">
                                          <p:val>
                                            <p:strVal val="#ppt_h"/>
                                          </p:val>
                                        </p:tav>
                                      </p:tavLst>
                                    </p:anim>
                                    <p:animEffect transition="in" filter="fade">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Рисунок 3" descr="05709000.jpg"/>
          <p:cNvPicPr>
            <a:picLocks noChangeAspect="1"/>
          </p:cNvPicPr>
          <p:nvPr/>
        </p:nvPicPr>
        <p:blipFill>
          <a:blip r:embed="rId2" cstate="print"/>
          <a:srcRect/>
          <a:stretch>
            <a:fillRect/>
          </a:stretch>
        </p:blipFill>
        <p:spPr bwMode="auto">
          <a:xfrm>
            <a:off x="0" y="0"/>
            <a:ext cx="9144000" cy="6862763"/>
          </a:xfrm>
          <a:prstGeom prst="rect">
            <a:avLst/>
          </a:prstGeom>
          <a:noFill/>
          <a:ln w="9525">
            <a:noFill/>
            <a:miter lim="800000"/>
            <a:headEnd/>
            <a:tailEnd/>
          </a:ln>
        </p:spPr>
      </p:pic>
      <p:sp>
        <p:nvSpPr>
          <p:cNvPr id="7171" name="Содержимое 5"/>
          <p:cNvSpPr>
            <a:spLocks noGrp="1"/>
          </p:cNvSpPr>
          <p:nvPr>
            <p:ph idx="1"/>
          </p:nvPr>
        </p:nvSpPr>
        <p:spPr>
          <a:xfrm>
            <a:off x="0" y="0"/>
            <a:ext cx="8686800" cy="6597650"/>
          </a:xfrm>
        </p:spPr>
        <p:txBody>
          <a:bodyPr/>
          <a:lstStyle/>
          <a:p>
            <a:pPr eaLnBrk="1" hangingPunct="1">
              <a:buFontTx/>
              <a:buNone/>
            </a:pPr>
            <a:r>
              <a:rPr lang="kk-KZ" dirty="0" smtClean="0"/>
              <a:t>4. Футбол алаңындағы ойын заты</a:t>
            </a:r>
          </a:p>
          <a:p>
            <a:pPr eaLnBrk="1" hangingPunct="1">
              <a:buFontTx/>
              <a:buNone/>
            </a:pPr>
            <a:endParaRPr lang="kk-KZ" dirty="0" smtClean="0"/>
          </a:p>
          <a:p>
            <a:pPr eaLnBrk="1" hangingPunct="1">
              <a:buFontTx/>
              <a:buNone/>
            </a:pPr>
            <a:r>
              <a:rPr lang="kk-KZ" dirty="0" smtClean="0"/>
              <a:t>5. Қабат-қабат қаптама, </a:t>
            </a:r>
          </a:p>
          <a:p>
            <a:pPr eaLnBrk="1" hangingPunct="1">
              <a:buFontTx/>
              <a:buNone/>
            </a:pPr>
            <a:r>
              <a:rPr lang="kk-KZ" dirty="0" smtClean="0"/>
              <a:t>    Ақылың болса аттама.</a:t>
            </a:r>
          </a:p>
          <a:p>
            <a:pPr eaLnBrk="1" hangingPunct="1">
              <a:buFontTx/>
              <a:buNone/>
            </a:pPr>
            <a:endParaRPr lang="kk-KZ" dirty="0" smtClean="0"/>
          </a:p>
          <a:p>
            <a:pPr eaLnBrk="1" hangingPunct="1">
              <a:buFontTx/>
              <a:buNone/>
            </a:pPr>
            <a:r>
              <a:rPr lang="kk-KZ" dirty="0" smtClean="0"/>
              <a:t>6. Жеті қазынаның бірі, үй қорып жүреді.</a:t>
            </a:r>
          </a:p>
          <a:p>
            <a:pPr eaLnBrk="1" hangingPunct="1">
              <a:buFontTx/>
              <a:buNone/>
            </a:pPr>
            <a:endParaRPr lang="kk-KZ" dirty="0" smtClean="0"/>
          </a:p>
          <a:p>
            <a:pPr eaLnBrk="1" hangingPunct="1">
              <a:buFontTx/>
              <a:buNone/>
            </a:pPr>
            <a:r>
              <a:rPr lang="kk-KZ" dirty="0" smtClean="0"/>
              <a:t>7. Ұшқан ....................., жүгірген аң.</a:t>
            </a:r>
          </a:p>
          <a:p>
            <a:pPr eaLnBrk="1" hangingPunct="1">
              <a:buFontTx/>
              <a:buNone/>
            </a:pPr>
            <a:r>
              <a:rPr lang="kk-KZ" dirty="0" smtClean="0"/>
              <a:t>8. Әр адамның шағын отаны.</a:t>
            </a:r>
          </a:p>
          <a:p>
            <a:pPr eaLnBrk="1" hangingPunct="1">
              <a:buFontTx/>
              <a:buNone/>
            </a:pPr>
            <a:r>
              <a:rPr lang="kk-KZ" dirty="0" smtClean="0"/>
              <a:t> </a:t>
            </a:r>
            <a:endParaRPr lang="ru-RU" dirty="0" smtClean="0"/>
          </a:p>
        </p:txBody>
      </p:sp>
      <p:sp>
        <p:nvSpPr>
          <p:cNvPr id="4" name="Прямоугольник 3"/>
          <p:cNvSpPr/>
          <p:nvPr/>
        </p:nvSpPr>
        <p:spPr>
          <a:xfrm>
            <a:off x="4857752" y="571480"/>
            <a:ext cx="2368789" cy="64633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36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Доп</a:t>
            </a:r>
            <a:r>
              <a:rPr lang="ru-RU" sz="3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 мяч</a:t>
            </a:r>
            <a:endParaRPr lang="ru-RU" sz="3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Прямоугольник 4"/>
          <p:cNvSpPr/>
          <p:nvPr/>
        </p:nvSpPr>
        <p:spPr>
          <a:xfrm>
            <a:off x="4929190" y="2143116"/>
            <a:ext cx="3323346" cy="70788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kk-KZ" sz="4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Кітап - книга</a:t>
            </a:r>
            <a:endParaRPr lang="ru-RU"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Прямоугольник 5"/>
          <p:cNvSpPr/>
          <p:nvPr/>
        </p:nvSpPr>
        <p:spPr>
          <a:xfrm>
            <a:off x="5214942" y="3500438"/>
            <a:ext cx="2720617" cy="64633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kk-KZ" sz="3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Ит - собака</a:t>
            </a:r>
            <a:endParaRPr lang="ru-RU" sz="3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 name="Прямоугольник 6"/>
          <p:cNvSpPr/>
          <p:nvPr/>
        </p:nvSpPr>
        <p:spPr>
          <a:xfrm>
            <a:off x="1643042" y="3929066"/>
            <a:ext cx="2724656" cy="64633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kk-KZ" sz="3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Құс - птица</a:t>
            </a:r>
            <a:endParaRPr lang="ru-RU" sz="3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 name="Прямоугольник 7"/>
          <p:cNvSpPr/>
          <p:nvPr/>
        </p:nvSpPr>
        <p:spPr>
          <a:xfrm>
            <a:off x="3357554" y="5357826"/>
            <a:ext cx="4177426" cy="70788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kk-KZ" sz="4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Отбасы - семья</a:t>
            </a:r>
            <a:endParaRPr lang="ru-RU"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9" presetClass="entr" presetSubtype="0" accel="10000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13" dur="5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14" dur="5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15"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39" presetClass="entr" presetSubtype="0" accel="10000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p:cTn id="20" dur="500" fill="hold"/>
                                        <p:tgtEl>
                                          <p:spTgt spid="6"/>
                                        </p:tgtEl>
                                        <p:attrNameLst>
                                          <p:attrName>ppt_h</p:attrName>
                                        </p:attrNameLst>
                                      </p:cBhvr>
                                      <p:tavLst>
                                        <p:tav tm="0">
                                          <p:val>
                                            <p:strVal val="#ppt_h/20"/>
                                          </p:val>
                                        </p:tav>
                                        <p:tav tm="50000">
                                          <p:val>
                                            <p:strVal val="#ppt_h/20"/>
                                          </p:val>
                                        </p:tav>
                                        <p:tav tm="100000">
                                          <p:val>
                                            <p:strVal val="#ppt_h"/>
                                          </p:val>
                                        </p:tav>
                                      </p:tavLst>
                                    </p:anim>
                                    <p:anim calcmode="lin" valueType="num">
                                      <p:cBhvr>
                                        <p:cTn id="21" dur="500" fill="hold"/>
                                        <p:tgtEl>
                                          <p:spTgt spid="6"/>
                                        </p:tgtEl>
                                        <p:attrNameLst>
                                          <p:attrName>ppt_w</p:attrName>
                                        </p:attrNameLst>
                                      </p:cBhvr>
                                      <p:tavLst>
                                        <p:tav tm="0">
                                          <p:val>
                                            <p:strVal val="#ppt_w+.3"/>
                                          </p:val>
                                        </p:tav>
                                        <p:tav tm="50000">
                                          <p:val>
                                            <p:strVal val="#ppt_w+.3"/>
                                          </p:val>
                                        </p:tav>
                                        <p:tav tm="100000">
                                          <p:val>
                                            <p:strVal val="#ppt_w"/>
                                          </p:val>
                                        </p:tav>
                                      </p:tavLst>
                                    </p:anim>
                                    <p:anim calcmode="lin" valueType="num">
                                      <p:cBhvr>
                                        <p:cTn id="22" dur="500" fill="hold"/>
                                        <p:tgtEl>
                                          <p:spTgt spid="6"/>
                                        </p:tgtEl>
                                        <p:attrNameLst>
                                          <p:attrName>ppt_x</p:attrName>
                                        </p:attrNameLst>
                                      </p:cBhvr>
                                      <p:tavLst>
                                        <p:tav tm="0">
                                          <p:val>
                                            <p:strVal val="#ppt_x-.3"/>
                                          </p:val>
                                        </p:tav>
                                        <p:tav tm="50000">
                                          <p:val>
                                            <p:strVal val="#ppt_x"/>
                                          </p:val>
                                        </p:tav>
                                        <p:tav tm="100000">
                                          <p:val>
                                            <p:strVal val="#ppt_x"/>
                                          </p:val>
                                        </p:tav>
                                      </p:tavLst>
                                    </p:anim>
                                    <p:anim calcmode="lin" valueType="num">
                                      <p:cBhvr>
                                        <p:cTn id="23"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500" fill="hold"/>
                                        <p:tgtEl>
                                          <p:spTgt spid="7"/>
                                        </p:tgtEl>
                                        <p:attrNameLst>
                                          <p:attrName>ppt_w</p:attrName>
                                        </p:attrNameLst>
                                      </p:cBhvr>
                                      <p:tavLst>
                                        <p:tav tm="0">
                                          <p:val>
                                            <p:fltVal val="0"/>
                                          </p:val>
                                        </p:tav>
                                        <p:tav tm="100000">
                                          <p:val>
                                            <p:strVal val="#ppt_w"/>
                                          </p:val>
                                        </p:tav>
                                      </p:tavLst>
                                    </p:anim>
                                    <p:anim calcmode="lin" valueType="num">
                                      <p:cBhvr>
                                        <p:cTn id="29" dur="500" fill="hold"/>
                                        <p:tgtEl>
                                          <p:spTgt spid="7"/>
                                        </p:tgtEl>
                                        <p:attrNameLst>
                                          <p:attrName>ppt_h</p:attrName>
                                        </p:attrNameLst>
                                      </p:cBhvr>
                                      <p:tavLst>
                                        <p:tav tm="0">
                                          <p:val>
                                            <p:fltVal val="0"/>
                                          </p:val>
                                        </p:tav>
                                        <p:tav tm="100000">
                                          <p:val>
                                            <p:strVal val="#ppt_h"/>
                                          </p:val>
                                        </p:tav>
                                      </p:tavLst>
                                    </p:anim>
                                    <p:animEffect transition="in" filter="fade">
                                      <p:cBhvr>
                                        <p:cTn id="30" dur="500"/>
                                        <p:tgtEl>
                                          <p:spTgt spid="7"/>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p:cTn id="35" dur="500" fill="hold"/>
                                        <p:tgtEl>
                                          <p:spTgt spid="8"/>
                                        </p:tgtEl>
                                        <p:attrNameLst>
                                          <p:attrName>ppt_w</p:attrName>
                                        </p:attrNameLst>
                                      </p:cBhvr>
                                      <p:tavLst>
                                        <p:tav tm="0">
                                          <p:val>
                                            <p:fltVal val="0"/>
                                          </p:val>
                                        </p:tav>
                                        <p:tav tm="100000">
                                          <p:val>
                                            <p:strVal val="#ppt_w"/>
                                          </p:val>
                                        </p:tav>
                                      </p:tavLst>
                                    </p:anim>
                                    <p:anim calcmode="lin" valueType="num">
                                      <p:cBhvr>
                                        <p:cTn id="36" dur="500" fill="hold"/>
                                        <p:tgtEl>
                                          <p:spTgt spid="8"/>
                                        </p:tgtEl>
                                        <p:attrNameLst>
                                          <p:attrName>ppt_h</p:attrName>
                                        </p:attrNameLst>
                                      </p:cBhvr>
                                      <p:tavLst>
                                        <p:tav tm="0">
                                          <p:val>
                                            <p:fltVal val="0"/>
                                          </p:val>
                                        </p:tav>
                                        <p:tav tm="100000">
                                          <p:val>
                                            <p:strVal val="#ppt_h"/>
                                          </p:val>
                                        </p:tav>
                                      </p:tavLst>
                                    </p:anim>
                                    <p:animEffect transition="in" filter="fade">
                                      <p:cBhvr>
                                        <p:cTn id="3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Рисунок 3" descr="14.jpg"/>
          <p:cNvPicPr>
            <a:picLocks noChangeAspect="1"/>
          </p:cNvPicPr>
          <p:nvPr/>
        </p:nvPicPr>
        <p:blipFill>
          <a:blip r:embed="rId2" cstate="print"/>
          <a:srcRect/>
          <a:stretch>
            <a:fillRect/>
          </a:stretch>
        </p:blipFill>
        <p:spPr bwMode="auto">
          <a:xfrm>
            <a:off x="0" y="0"/>
            <a:ext cx="9144000" cy="6870700"/>
          </a:xfrm>
          <a:prstGeom prst="rect">
            <a:avLst/>
          </a:prstGeom>
          <a:noFill/>
          <a:ln w="9525">
            <a:noFill/>
            <a:miter lim="800000"/>
            <a:headEnd/>
            <a:tailEnd/>
          </a:ln>
        </p:spPr>
      </p:pic>
      <p:sp>
        <p:nvSpPr>
          <p:cNvPr id="8195" name="Заголовок 4"/>
          <p:cNvSpPr>
            <a:spLocks noGrp="1"/>
          </p:cNvSpPr>
          <p:nvPr>
            <p:ph type="ctrTitle"/>
          </p:nvPr>
        </p:nvSpPr>
        <p:spPr>
          <a:xfrm>
            <a:off x="250825" y="1557338"/>
            <a:ext cx="7772400" cy="1470025"/>
          </a:xfrm>
        </p:spPr>
        <p:txBody>
          <a:bodyPr/>
          <a:lstStyle/>
          <a:p>
            <a:pPr eaLnBrk="1" hangingPunct="1"/>
            <a:r>
              <a:rPr lang="kk-KZ" smtClean="0"/>
              <a:t>1-көрініс.</a:t>
            </a:r>
            <a:br>
              <a:rPr lang="kk-KZ" smtClean="0"/>
            </a:br>
            <a:r>
              <a:rPr lang="kk-KZ" smtClean="0"/>
              <a:t>Төле бидің </a:t>
            </a:r>
            <a:br>
              <a:rPr lang="kk-KZ" smtClean="0"/>
            </a:br>
            <a:r>
              <a:rPr lang="kk-KZ" smtClean="0"/>
              <a:t>“Қарлығаш би” </a:t>
            </a:r>
            <a:br>
              <a:rPr lang="kk-KZ" smtClean="0"/>
            </a:br>
            <a:r>
              <a:rPr lang="kk-KZ" smtClean="0"/>
              <a:t>атануы</a:t>
            </a:r>
            <a:endParaRPr lang="ru-RU"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Рисунок 3" descr="images (2).jpg"/>
          <p:cNvPicPr>
            <a:picLocks noChangeAspect="1"/>
          </p:cNvPicPr>
          <p:nvPr/>
        </p:nvPicPr>
        <p:blipFill>
          <a:blip r:embed="rId2" cstate="print"/>
          <a:srcRect/>
          <a:stretch>
            <a:fillRect/>
          </a:stretch>
        </p:blipFill>
        <p:spPr bwMode="auto">
          <a:xfrm>
            <a:off x="0" y="0"/>
            <a:ext cx="9191625" cy="6858000"/>
          </a:xfrm>
          <a:prstGeom prst="rect">
            <a:avLst/>
          </a:prstGeom>
          <a:noFill/>
          <a:ln w="9525">
            <a:noFill/>
            <a:miter lim="800000"/>
            <a:headEnd/>
            <a:tailEnd/>
          </a:ln>
        </p:spPr>
      </p:pic>
      <p:sp>
        <p:nvSpPr>
          <p:cNvPr id="9219" name="Заголовок 4"/>
          <p:cNvSpPr>
            <a:spLocks noGrp="1"/>
          </p:cNvSpPr>
          <p:nvPr>
            <p:ph type="title"/>
          </p:nvPr>
        </p:nvSpPr>
        <p:spPr/>
        <p:txBody>
          <a:bodyPr/>
          <a:lstStyle/>
          <a:p>
            <a:pPr eaLnBrk="1" hangingPunct="1"/>
            <a:r>
              <a:rPr lang="kk-KZ" smtClean="0"/>
              <a:t>3-кезең. “Қызықты сегіздік”</a:t>
            </a:r>
            <a:endParaRPr lang="ru-RU" smtClean="0"/>
          </a:p>
        </p:txBody>
      </p:sp>
      <p:graphicFrame>
        <p:nvGraphicFramePr>
          <p:cNvPr id="15" name="Содержимое 14"/>
          <p:cNvGraphicFramePr>
            <a:graphicFrameLocks noGrp="1"/>
          </p:cNvGraphicFramePr>
          <p:nvPr>
            <p:ph idx="1"/>
          </p:nvPr>
        </p:nvGraphicFramePr>
        <p:xfrm>
          <a:off x="457200" y="1600200"/>
          <a:ext cx="8229600" cy="182880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endParaRPr lang="kk-KZ" dirty="0" smtClean="0"/>
                    </a:p>
                    <a:p>
                      <a:endParaRPr lang="kk-KZ" dirty="0" smtClean="0"/>
                    </a:p>
                    <a:p>
                      <a:endParaRPr lang="ru-RU" dirty="0"/>
                    </a:p>
                  </a:txBody>
                  <a:tcPr/>
                </a:tc>
                <a:tc>
                  <a:txBody>
                    <a:bodyPr/>
                    <a:lstStyle/>
                    <a:p>
                      <a:endParaRPr lang="ru-RU"/>
                    </a:p>
                  </a:txBody>
                  <a:tcPr/>
                </a:tc>
                <a:tc>
                  <a:txBody>
                    <a:bodyPr/>
                    <a:lstStyle/>
                    <a:p>
                      <a:endParaRPr lang="ru-RU"/>
                    </a:p>
                  </a:txBody>
                  <a:tcPr/>
                </a:tc>
                <a:tc>
                  <a:txBody>
                    <a:bodyPr/>
                    <a:lstStyle/>
                    <a:p>
                      <a:endParaRPr lang="ru-RU"/>
                    </a:p>
                  </a:txBody>
                  <a:tcPr/>
                </a:tc>
              </a:tr>
              <a:tr h="370840">
                <a:tc>
                  <a:txBody>
                    <a:bodyPr/>
                    <a:lstStyle/>
                    <a:p>
                      <a:endParaRPr lang="kk-KZ" dirty="0" smtClean="0"/>
                    </a:p>
                    <a:p>
                      <a:endParaRPr lang="kk-KZ" dirty="0" smtClean="0"/>
                    </a:p>
                    <a:p>
                      <a:endParaRPr lang="ru-RU" dirty="0"/>
                    </a:p>
                  </a:txBody>
                  <a:tcPr/>
                </a:tc>
                <a:tc>
                  <a:txBody>
                    <a:bodyPr/>
                    <a:lstStyle/>
                    <a:p>
                      <a:endParaRPr lang="ru-RU" dirty="0"/>
                    </a:p>
                  </a:txBody>
                  <a:tcPr/>
                </a:tc>
                <a:tc>
                  <a:txBody>
                    <a:bodyPr/>
                    <a:lstStyle/>
                    <a:p>
                      <a:endParaRPr lang="ru-RU"/>
                    </a:p>
                  </a:txBody>
                  <a:tcPr/>
                </a:tc>
                <a:tc>
                  <a:txBody>
                    <a:bodyPr/>
                    <a:lstStyle/>
                    <a:p>
                      <a:endParaRPr lang="ru-RU"/>
                    </a:p>
                  </a:txBody>
                  <a:tcPr/>
                </a:tc>
              </a:tr>
            </a:tbl>
          </a:graphicData>
        </a:graphic>
      </p:graphicFrame>
      <p:sp>
        <p:nvSpPr>
          <p:cNvPr id="16" name="Прямоугольник 15"/>
          <p:cNvSpPr/>
          <p:nvPr/>
        </p:nvSpPr>
        <p:spPr>
          <a:xfrm>
            <a:off x="468313" y="1628775"/>
            <a:ext cx="2016125" cy="863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dirty="0" smtClean="0">
                <a:solidFill>
                  <a:srgbClr val="FF0000"/>
                </a:solidFill>
                <a:latin typeface="Times New Roman" pitchFamily="18" charset="0"/>
                <a:cs typeface="Times New Roman" pitchFamily="18" charset="0"/>
                <a:hlinkClick r:id="rId3" action="ppaction://hlinksldjump"/>
              </a:rPr>
              <a:t>10</a:t>
            </a:r>
            <a:endParaRPr lang="ru-RU" sz="4800" dirty="0">
              <a:solidFill>
                <a:srgbClr val="FF0000"/>
              </a:solidFill>
              <a:latin typeface="Times New Roman" pitchFamily="18" charset="0"/>
              <a:cs typeface="Times New Roman" pitchFamily="18" charset="0"/>
            </a:endParaRPr>
          </a:p>
        </p:txBody>
      </p:sp>
      <p:sp>
        <p:nvSpPr>
          <p:cNvPr id="17" name="Прямоугольник 16"/>
          <p:cNvSpPr/>
          <p:nvPr/>
        </p:nvSpPr>
        <p:spPr>
          <a:xfrm>
            <a:off x="468313" y="2492375"/>
            <a:ext cx="2031986" cy="9366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dirty="0">
                <a:solidFill>
                  <a:srgbClr val="FF0000"/>
                </a:solidFill>
                <a:latin typeface="Times New Roman" pitchFamily="18" charset="0"/>
                <a:cs typeface="Times New Roman" pitchFamily="18" charset="0"/>
                <a:hlinkClick r:id="rId4" action="ppaction://hlinksldjump"/>
              </a:rPr>
              <a:t>10</a:t>
            </a:r>
            <a:endParaRPr lang="ru-RU" dirty="0">
              <a:solidFill>
                <a:srgbClr val="FF0000"/>
              </a:solidFill>
              <a:latin typeface="Times New Roman" pitchFamily="18" charset="0"/>
              <a:cs typeface="Times New Roman" pitchFamily="18" charset="0"/>
            </a:endParaRPr>
          </a:p>
        </p:txBody>
      </p:sp>
      <p:sp>
        <p:nvSpPr>
          <p:cNvPr id="7" name="Прямоугольник 6"/>
          <p:cNvSpPr/>
          <p:nvPr/>
        </p:nvSpPr>
        <p:spPr>
          <a:xfrm>
            <a:off x="2500298" y="1643050"/>
            <a:ext cx="2071702" cy="8572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smtClean="0">
                <a:solidFill>
                  <a:srgbClr val="FF0000"/>
                </a:solidFill>
                <a:latin typeface="Times New Roman" pitchFamily="18" charset="0"/>
                <a:cs typeface="Times New Roman" pitchFamily="18" charset="0"/>
                <a:hlinkClick r:id="rId5" action="ppaction://hlinksldjump"/>
              </a:rPr>
              <a:t>20</a:t>
            </a:r>
            <a:endParaRPr lang="ru-RU" sz="4800" dirty="0">
              <a:solidFill>
                <a:srgbClr val="FF0000"/>
              </a:solidFill>
              <a:latin typeface="Times New Roman" pitchFamily="18" charset="0"/>
              <a:cs typeface="Times New Roman" pitchFamily="18" charset="0"/>
            </a:endParaRPr>
          </a:p>
        </p:txBody>
      </p:sp>
      <p:sp>
        <p:nvSpPr>
          <p:cNvPr id="8" name="Прямоугольник 7"/>
          <p:cNvSpPr/>
          <p:nvPr/>
        </p:nvSpPr>
        <p:spPr>
          <a:xfrm>
            <a:off x="2500298" y="2500306"/>
            <a:ext cx="2071702" cy="9286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smtClean="0">
                <a:solidFill>
                  <a:srgbClr val="FF0000"/>
                </a:solidFill>
                <a:latin typeface="Times New Roman" pitchFamily="18" charset="0"/>
                <a:cs typeface="Times New Roman" pitchFamily="18" charset="0"/>
                <a:hlinkClick r:id="rId6" action="ppaction://hlinksldjump"/>
              </a:rPr>
              <a:t>20</a:t>
            </a:r>
            <a:endParaRPr lang="ru-RU" sz="4800" dirty="0">
              <a:solidFill>
                <a:srgbClr val="FF0000"/>
              </a:solidFill>
              <a:latin typeface="Times New Roman" pitchFamily="18" charset="0"/>
              <a:cs typeface="Times New Roman" pitchFamily="18" charset="0"/>
            </a:endParaRPr>
          </a:p>
        </p:txBody>
      </p:sp>
      <p:sp>
        <p:nvSpPr>
          <p:cNvPr id="9" name="Прямоугольник 8"/>
          <p:cNvSpPr/>
          <p:nvPr/>
        </p:nvSpPr>
        <p:spPr>
          <a:xfrm>
            <a:off x="4572000" y="1643050"/>
            <a:ext cx="2071702" cy="8572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smtClean="0">
                <a:solidFill>
                  <a:srgbClr val="FF0000"/>
                </a:solidFill>
                <a:latin typeface="Times New Roman" pitchFamily="18" charset="0"/>
                <a:cs typeface="Times New Roman" pitchFamily="18" charset="0"/>
                <a:hlinkClick r:id="rId7" action="ppaction://hlinksldjump"/>
              </a:rPr>
              <a:t>30</a:t>
            </a:r>
            <a:endParaRPr lang="ru-RU" sz="4800" dirty="0">
              <a:solidFill>
                <a:srgbClr val="FF0000"/>
              </a:solidFill>
              <a:latin typeface="Times New Roman" pitchFamily="18" charset="0"/>
              <a:cs typeface="Times New Roman" pitchFamily="18" charset="0"/>
            </a:endParaRPr>
          </a:p>
        </p:txBody>
      </p:sp>
      <p:sp>
        <p:nvSpPr>
          <p:cNvPr id="10" name="Прямоугольник 9"/>
          <p:cNvSpPr/>
          <p:nvPr/>
        </p:nvSpPr>
        <p:spPr>
          <a:xfrm>
            <a:off x="4572000" y="2500306"/>
            <a:ext cx="2071702" cy="9286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smtClean="0">
                <a:solidFill>
                  <a:srgbClr val="FF0000"/>
                </a:solidFill>
                <a:latin typeface="Times New Roman" pitchFamily="18" charset="0"/>
                <a:cs typeface="Times New Roman" pitchFamily="18" charset="0"/>
                <a:hlinkClick r:id="rId8" action="ppaction://hlinksldjump"/>
              </a:rPr>
              <a:t>30</a:t>
            </a:r>
            <a:endParaRPr lang="ru-RU" sz="4800" dirty="0">
              <a:solidFill>
                <a:srgbClr val="FF0000"/>
              </a:solidFill>
              <a:latin typeface="Times New Roman" pitchFamily="18" charset="0"/>
              <a:cs typeface="Times New Roman" pitchFamily="18" charset="0"/>
            </a:endParaRPr>
          </a:p>
        </p:txBody>
      </p:sp>
      <p:sp>
        <p:nvSpPr>
          <p:cNvPr id="11" name="Прямоугольник 10"/>
          <p:cNvSpPr/>
          <p:nvPr/>
        </p:nvSpPr>
        <p:spPr>
          <a:xfrm>
            <a:off x="6643702" y="1643050"/>
            <a:ext cx="2071702" cy="8572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smtClean="0">
                <a:solidFill>
                  <a:srgbClr val="FF0000"/>
                </a:solidFill>
                <a:latin typeface="Times New Roman" pitchFamily="18" charset="0"/>
                <a:cs typeface="Times New Roman" pitchFamily="18" charset="0"/>
                <a:hlinkClick r:id="rId9" action="ppaction://hlinksldjump"/>
              </a:rPr>
              <a:t>40</a:t>
            </a:r>
            <a:endParaRPr lang="ru-RU" sz="4800" dirty="0">
              <a:solidFill>
                <a:srgbClr val="FF0000"/>
              </a:solidFill>
              <a:latin typeface="Times New Roman" pitchFamily="18" charset="0"/>
              <a:cs typeface="Times New Roman" pitchFamily="18" charset="0"/>
            </a:endParaRPr>
          </a:p>
        </p:txBody>
      </p:sp>
      <p:sp>
        <p:nvSpPr>
          <p:cNvPr id="12" name="Прямоугольник 11"/>
          <p:cNvSpPr/>
          <p:nvPr/>
        </p:nvSpPr>
        <p:spPr>
          <a:xfrm>
            <a:off x="6643702" y="2500306"/>
            <a:ext cx="2071702" cy="9286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smtClean="0">
                <a:solidFill>
                  <a:srgbClr val="FF0000"/>
                </a:solidFill>
                <a:latin typeface="Times New Roman" pitchFamily="18" charset="0"/>
                <a:cs typeface="Times New Roman" pitchFamily="18" charset="0"/>
                <a:hlinkClick r:id="rId10" action="ppaction://hlinksldjump"/>
              </a:rPr>
              <a:t>40</a:t>
            </a:r>
            <a:endParaRPr lang="ru-RU" sz="4800" dirty="0">
              <a:solidFill>
                <a:srgbClr val="FF0000"/>
              </a:solidFill>
              <a:latin typeface="Times New Roman" pitchFamily="18" charset="0"/>
              <a:cs typeface="Times New Roman" pitchFamily="18" charset="0"/>
            </a:endParaRPr>
          </a:p>
        </p:txBody>
      </p:sp>
      <p:sp>
        <p:nvSpPr>
          <p:cNvPr id="13" name="Управляющая кнопка: в конец 12">
            <a:hlinkClick r:id="rId11" action="ppaction://hlinksldjump" highlightClick="1">
              <a:snd r:embed="rId12" name="push.wav"/>
            </a:hlinkClick>
          </p:cNvPr>
          <p:cNvSpPr/>
          <p:nvPr/>
        </p:nvSpPr>
        <p:spPr>
          <a:xfrm>
            <a:off x="7715272" y="6000768"/>
            <a:ext cx="1428728" cy="857232"/>
          </a:xfrm>
          <a:prstGeom prst="actionButtonE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AutoShape 5" descr="http://hameleons.com/uploads/posts/2011-06/1307543848_01.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247" name="AutoShape 7" descr="http://hameleons.com/uploads/posts/2011-06/1307543848_01.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0248" name="Picture 8" descr="C:\Documents and Settings\Tilektes\Рабочий стол\fon-95.gif"/>
          <p:cNvPicPr>
            <a:picLocks noChangeAspect="1" noChangeArrowheads="1" noCrop="1"/>
          </p:cNvPicPr>
          <p:nvPr/>
        </p:nvPicPr>
        <p:blipFill>
          <a:blip r:embed="rId2" cstate="print"/>
          <a:srcRect/>
          <a:stretch>
            <a:fillRect/>
          </a:stretch>
        </p:blipFill>
        <p:spPr bwMode="auto">
          <a:xfrm>
            <a:off x="0" y="0"/>
            <a:ext cx="9144000" cy="6858000"/>
          </a:xfrm>
          <a:prstGeom prst="rect">
            <a:avLst/>
          </a:prstGeom>
          <a:noFill/>
        </p:spPr>
      </p:pic>
      <p:sp>
        <p:nvSpPr>
          <p:cNvPr id="7" name="Заголовок 6"/>
          <p:cNvSpPr>
            <a:spLocks noGrp="1"/>
          </p:cNvSpPr>
          <p:nvPr>
            <p:ph type="title"/>
          </p:nvPr>
        </p:nvSpPr>
        <p:spPr/>
        <p:txBody>
          <a:bodyPr/>
          <a:lstStyle/>
          <a:p>
            <a:r>
              <a:rPr lang="en-US" dirty="0" smtClean="0">
                <a:solidFill>
                  <a:srgbClr val="FF0000"/>
                </a:solidFill>
              </a:rPr>
              <a:t>10</a:t>
            </a:r>
            <a:endParaRPr lang="ru-RU" dirty="0">
              <a:solidFill>
                <a:srgbClr val="FF0000"/>
              </a:solidFill>
            </a:endParaRPr>
          </a:p>
        </p:txBody>
      </p:sp>
      <p:sp>
        <p:nvSpPr>
          <p:cNvPr id="8" name="Содержимое 7"/>
          <p:cNvSpPr>
            <a:spLocks noGrp="1"/>
          </p:cNvSpPr>
          <p:nvPr>
            <p:ph idx="1"/>
          </p:nvPr>
        </p:nvSpPr>
        <p:spPr>
          <a:xfrm>
            <a:off x="457200" y="1600201"/>
            <a:ext cx="8229600" cy="1257296"/>
          </a:xfrm>
        </p:spPr>
        <p:txBody>
          <a:bodyPr/>
          <a:lstStyle/>
          <a:p>
            <a:pPr algn="ctr">
              <a:buNone/>
            </a:pPr>
            <a:r>
              <a:rPr lang="kk-KZ" sz="4400" b="1" dirty="0" smtClean="0">
                <a:solidFill>
                  <a:schemeClr val="accent6"/>
                </a:solidFill>
                <a:latin typeface="Times New Roman" pitchFamily="18" charset="0"/>
                <a:cs typeface="Times New Roman" pitchFamily="18" charset="0"/>
              </a:rPr>
              <a:t>Мұсылман елінің діні</a:t>
            </a:r>
            <a:endParaRPr lang="ru-RU" sz="4400" b="1" dirty="0">
              <a:solidFill>
                <a:schemeClr val="accent6"/>
              </a:solidFill>
              <a:latin typeface="Times New Roman" pitchFamily="18" charset="0"/>
              <a:cs typeface="Times New Roman" pitchFamily="18" charset="0"/>
            </a:endParaRPr>
          </a:p>
        </p:txBody>
      </p:sp>
      <p:sp>
        <p:nvSpPr>
          <p:cNvPr id="9" name="Прямоугольник 8"/>
          <p:cNvSpPr/>
          <p:nvPr/>
        </p:nvSpPr>
        <p:spPr>
          <a:xfrm>
            <a:off x="3929058" y="3357562"/>
            <a:ext cx="2404826"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kk-KZ"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Ислам</a:t>
            </a:r>
            <a:endParaRPr lang="ru-RU"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0" name="Управляющая кнопка: домой 9">
            <a:hlinkClick r:id="rId3" action="ppaction://hlinksldjump" highlightClick="1">
              <a:snd r:embed="rId4" name="applause.wav"/>
            </a:hlinkClick>
          </p:cNvPr>
          <p:cNvSpPr/>
          <p:nvPr/>
        </p:nvSpPr>
        <p:spPr>
          <a:xfrm>
            <a:off x="7929586" y="5786454"/>
            <a:ext cx="1071570" cy="928694"/>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9"/>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9"/>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AutoShape 5" descr="http://hameleons.com/uploads/posts/2011-06/1307543848_01.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247" name="AutoShape 7" descr="http://hameleons.com/uploads/posts/2011-06/1307543848_01.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0248" name="Picture 8" descr="C:\Documents and Settings\Tilektes\Рабочий стол\fon-95.gif"/>
          <p:cNvPicPr>
            <a:picLocks noChangeAspect="1" noChangeArrowheads="1" noCrop="1"/>
          </p:cNvPicPr>
          <p:nvPr/>
        </p:nvPicPr>
        <p:blipFill>
          <a:blip r:embed="rId2" cstate="print"/>
          <a:srcRect/>
          <a:stretch>
            <a:fillRect/>
          </a:stretch>
        </p:blipFill>
        <p:spPr bwMode="auto">
          <a:xfrm>
            <a:off x="0" y="0"/>
            <a:ext cx="9144000" cy="6858000"/>
          </a:xfrm>
          <a:prstGeom prst="rect">
            <a:avLst/>
          </a:prstGeom>
          <a:noFill/>
        </p:spPr>
      </p:pic>
      <p:sp>
        <p:nvSpPr>
          <p:cNvPr id="7" name="Заголовок 6"/>
          <p:cNvSpPr>
            <a:spLocks noGrp="1"/>
          </p:cNvSpPr>
          <p:nvPr>
            <p:ph type="title"/>
          </p:nvPr>
        </p:nvSpPr>
        <p:spPr/>
        <p:txBody>
          <a:bodyPr/>
          <a:lstStyle/>
          <a:p>
            <a:r>
              <a:rPr lang="en-US" dirty="0" smtClean="0">
                <a:solidFill>
                  <a:srgbClr val="FF0000"/>
                </a:solidFill>
              </a:rPr>
              <a:t>10</a:t>
            </a:r>
            <a:endParaRPr lang="ru-RU" dirty="0">
              <a:solidFill>
                <a:srgbClr val="FF0000"/>
              </a:solidFill>
            </a:endParaRPr>
          </a:p>
        </p:txBody>
      </p:sp>
      <p:sp>
        <p:nvSpPr>
          <p:cNvPr id="8" name="Содержимое 7"/>
          <p:cNvSpPr>
            <a:spLocks noGrp="1"/>
          </p:cNvSpPr>
          <p:nvPr>
            <p:ph idx="1"/>
          </p:nvPr>
        </p:nvSpPr>
        <p:spPr>
          <a:xfrm>
            <a:off x="457200" y="1600201"/>
            <a:ext cx="8229600" cy="1257296"/>
          </a:xfrm>
        </p:spPr>
        <p:txBody>
          <a:bodyPr/>
          <a:lstStyle/>
          <a:p>
            <a:pPr algn="ctr">
              <a:buNone/>
            </a:pPr>
            <a:r>
              <a:rPr lang="kk-KZ" sz="5400" dirty="0" smtClean="0">
                <a:solidFill>
                  <a:schemeClr val="accent6"/>
                </a:solidFill>
                <a:latin typeface="Times New Roman" pitchFamily="18" charset="0"/>
                <a:cs typeface="Times New Roman" pitchFamily="18" charset="0"/>
              </a:rPr>
              <a:t>16 желтоқсан қандай күн?</a:t>
            </a:r>
            <a:endParaRPr lang="ru-RU" sz="5400" dirty="0">
              <a:solidFill>
                <a:schemeClr val="accent6"/>
              </a:solidFill>
              <a:latin typeface="Times New Roman" pitchFamily="18" charset="0"/>
              <a:cs typeface="Times New Roman" pitchFamily="18" charset="0"/>
            </a:endParaRPr>
          </a:p>
        </p:txBody>
      </p:sp>
      <p:sp>
        <p:nvSpPr>
          <p:cNvPr id="9" name="Прямоугольник 8"/>
          <p:cNvSpPr/>
          <p:nvPr/>
        </p:nvSpPr>
        <p:spPr>
          <a:xfrm>
            <a:off x="1285852" y="3714752"/>
            <a:ext cx="6693884"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kk-KZ"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ҚР Тәуелсіздік күні</a:t>
            </a:r>
            <a:endParaRPr lang="ru-RU"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0" name="Управляющая кнопка: домой 9">
            <a:hlinkClick r:id="rId3" action="ppaction://hlinksldjump" highlightClick="1">
              <a:snd r:embed="rId4" name="applause.wav"/>
            </a:hlinkClick>
          </p:cNvPr>
          <p:cNvSpPr/>
          <p:nvPr/>
        </p:nvSpPr>
        <p:spPr>
          <a:xfrm>
            <a:off x="7929586" y="5786454"/>
            <a:ext cx="1071570" cy="928694"/>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303</TotalTime>
  <Words>656</Words>
  <Application>Microsoft Office PowerPoint</Application>
  <PresentationFormat>Экран (4:3)</PresentationFormat>
  <Paragraphs>144</Paragraphs>
  <Slides>22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Оформление по умолчанию</vt:lpstr>
      <vt:lpstr>Сұрақ-жауап</vt:lpstr>
      <vt:lpstr>1-кезең. “Бәйге” </vt:lpstr>
      <vt:lpstr> </vt:lpstr>
      <vt:lpstr>2-кезең. “Жеті жұрттың тілін біл”</vt:lpstr>
      <vt:lpstr>Слайд 5</vt:lpstr>
      <vt:lpstr>1-көрініс. Төле бидің  “Қарлығаш би”  атануы</vt:lpstr>
      <vt:lpstr>3-кезең. “Қызықты сегіздік”</vt:lpstr>
      <vt:lpstr>10</vt:lpstr>
      <vt:lpstr>10</vt:lpstr>
      <vt:lpstr>20</vt:lpstr>
      <vt:lpstr>20</vt:lpstr>
      <vt:lpstr>30</vt:lpstr>
      <vt:lpstr>30</vt:lpstr>
      <vt:lpstr>40</vt:lpstr>
      <vt:lpstr>40</vt:lpstr>
      <vt:lpstr>Слайд 16</vt:lpstr>
      <vt:lpstr>Слайд 17</vt:lpstr>
      <vt:lpstr>Слайд 18</vt:lpstr>
      <vt:lpstr>Слайд 19</vt:lpstr>
      <vt:lpstr>Слайд 20</vt:lpstr>
      <vt:lpstr>Слайд 21</vt:lpstr>
      <vt:lpstr>Слайд 22</vt:lpstr>
    </vt:vector>
  </TitlesOfParts>
  <Company>RePack by SPecialiST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Айнагуль Искакова</cp:lastModifiedBy>
  <cp:revision>38</cp:revision>
  <dcterms:created xsi:type="dcterms:W3CDTF">2013-04-03T19:56:44Z</dcterms:created>
  <dcterms:modified xsi:type="dcterms:W3CDTF">2021-02-24T09:48:18Z</dcterms:modified>
</cp:coreProperties>
</file>